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3" r:id="rId5"/>
    <p:sldId id="264" r:id="rId6"/>
    <p:sldId id="265" r:id="rId7"/>
    <p:sldId id="266" r:id="rId8"/>
    <p:sldId id="267" r:id="rId9"/>
    <p:sldId id="268" r:id="rId10"/>
    <p:sldId id="269" r:id="rId11"/>
    <p:sldId id="270" r:id="rId12"/>
    <p:sldId id="271" r:id="rId13"/>
    <p:sldId id="272" r:id="rId14"/>
    <p:sldId id="260" r:id="rId15"/>
    <p:sldId id="261" r:id="rId16"/>
    <p:sldId id="262" r:id="rId17"/>
    <p:sldId id="273" r:id="rId18"/>
    <p:sldId id="274" r:id="rId19"/>
    <p:sldId id="275" r:id="rId20"/>
    <p:sldId id="277"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67" d="100"/>
          <a:sy n="67" d="100"/>
        </p:scale>
        <p:origin x="64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4374884" y="5090161"/>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10" name="Picture Placeholder 9">
            <a:extLst>
              <a:ext uri="{FF2B5EF4-FFF2-40B4-BE49-F238E27FC236}">
                <a16:creationId xmlns:a16="http://schemas.microsoft.com/office/drawing/2014/main" id="{A37F3EFC-1C47-7186-3849-436954FD20AB}"/>
              </a:ext>
            </a:extLst>
          </p:cNvPr>
          <p:cNvSpPr>
            <a:spLocks noGrp="1"/>
          </p:cNvSpPr>
          <p:nvPr>
            <p:ph type="pic" sz="quarter" idx="13"/>
          </p:nvPr>
        </p:nvSpPr>
        <p:spPr>
          <a:xfrm>
            <a:off x="2548465" y="4759452"/>
            <a:ext cx="914400" cy="914400"/>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1/10/2024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https://encrypted-tbn0.gstatic.com/images?q=tbn:ANd9GcQaCqeqrVwKGa9JUo-v3toWY47E5_lukiOtbQ&amp;usqp=CAU" TargetMode="External"/><Relationship Id="rId5" Type="http://schemas.openxmlformats.org/officeDocument/2006/relationships/image" Target="../media/image3.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https://encrypted-tbn0.gstatic.com/images?q=tbn:ANd9GcQaCqeqrVwKGa9JUo-v3toWY47E5_lukiOtbQ&amp;usqp=CA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https://s3.youthkiawaaz.com/wp-content/uploads/2020/04/20135641/elderly.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https://encrypted-tbn0.gstatic.com/images?q=tbn:ANd9GcTutH_ICiTP6Di-b5cHAq_xFXe6E-jC4L0VJw&amp;usqp=CA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https://protecteurducitoyen.qc.ca/sites/default/files/styles/col_10_16x9/public/2023-06/homme-seul-age-vulnerable-4096x3072.jpg?itok=G_qbT5Z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https://wishesandblessings.net/blog/wp-content/uploads/2022/05/DSC00649-1-scaled.jpg"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https://images.yourstory.com/cs/wordpress/2017/06/shutterstock_98125916.jpg"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https://myassuredhomenursing.com/wp-content/uploads/2021/10/Honor-Support-our-Elders.p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s://www.thestatesman.com/wp-content/uploads/2021/01/iStock-1205057589.jpg"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https://img.freepik.com/premium-photo/senior-indian-couple-holding-hands-close-proximity-while-smiling-laughing-twilight-park-new-delhi-using-generative-ai_28914-19836.jpg"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https://media.istockphoto.com/id/1210759526/video/rural-lifestyle-of-a-traditional-family-using-technology-and-medical-aid-in-rajsthan.jpg?s=640x640&amp;k=20&amp;c=LhmWCO5ZJ2dpudfWtNO8ymM86i8qMD20nCcwRItdEtY="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image" Target="https://media.istockphoto.com/id/1461630610/photo/group-of-happy-students-checking-results-on-laptop-while-sitting-on-college-campus-concept-of.jpg?s=612x612&amp;w=0&amp;k=20&amp;c=cFO_ROJ_yxhk7lv8Xwm13iaIUOnL_nJMO1EU2lKhPVQ="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https://pibindia.files.wordpress.com/2016/11/health-aging.jpg"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4.JP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https://freepixel-prod.s3.amazonaws.com/thumb/free-photos-a-group-of-five-elderly-indian-women-wearing-colorful-clothing-likely-sarees-standing-outside-and-la-th-100308539.jpg" TargetMode="External"/><Relationship Id="rId5" Type="http://schemas.openxmlformats.org/officeDocument/2006/relationships/image" Target="../media/image14.jpeg"/><Relationship Id="rId4" Type="http://schemas.openxmlformats.org/officeDocument/2006/relationships/image" Target="https://s3.ap-southeast-1.amazonaws.com/images.asianage.com/images/aa-Cover-vl7sg1bl8mruaevl4ac5l88266-20190613014005.jpe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https://www.helpageindia.org/wp-content/uploads/2023/05/1-1.jpg" TargetMode="External"/><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https://www.satyamevjayate.in/Uploads-season1/old_age_dada_dadi_park.jpg"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https://i.pngimg.me/thumb/f/720/6614887170048000.jpg" TargetMode="External"/><Relationship Id="rId18" Type="http://schemas.openxmlformats.org/officeDocument/2006/relationships/image" Target="../media/image26.jpeg"/><Relationship Id="rId3" Type="http://schemas.openxmlformats.org/officeDocument/2006/relationships/image" Target="https://rukminim2.flixcart.com/image/850/1000/l5iid8w0/art-set/x/a/m/art-15pcs-children-s-painting-graffiti-sponge-brush-watercolor-original-imagg6c8cuqj542h.jpeg?q=20" TargetMode="External"/><Relationship Id="rId7" Type="http://schemas.openxmlformats.org/officeDocument/2006/relationships/image" Target="https://www.shutterstock.com/image-photo/close-senior-north-indian-woman-260nw-1268135935.jpg" TargetMode="External"/><Relationship Id="rId12" Type="http://schemas.openxmlformats.org/officeDocument/2006/relationships/image" Target="../media/image23.jpeg"/><Relationship Id="rId17" Type="http://schemas.openxmlformats.org/officeDocument/2006/relationships/image" Target="https://i.redd.it/pw5fbmc29of91.jpg" TargetMode="External"/><Relationship Id="rId2" Type="http://schemas.openxmlformats.org/officeDocument/2006/relationships/image" Target="../media/image18.jpeg"/><Relationship Id="rId16" Type="http://schemas.openxmlformats.org/officeDocument/2006/relationships/image" Target="../media/image25.jpeg"/><Relationship Id="rId20"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https://goodgiftsforseniorcitizens.com/wp-content/uploads/2014/03/creative-calendar-dad-painting-300x300-300x300.jpg" TargetMode="External"/><Relationship Id="rId5" Type="http://schemas.openxmlformats.org/officeDocument/2006/relationships/image" Target="https://lesley.edu/sites/default/files/Christina-Muscatello-with-her-grandmother.jpeg" TargetMode="External"/><Relationship Id="rId15" Type="http://schemas.openxmlformats.org/officeDocument/2006/relationships/image" Target="https://media.istockphoto.com/id/1190381299/photo/senior-man-with-white-hair-enjoying-work-with-wooden-pallet-to-create-new-objects-for-home-a.jpg?s=612x612&amp;w=0&amp;k=20&amp;c=Fxa9CfGbUhF8a5eCasA4rCOk6MB-3oOV96KuNQjl8KU=" TargetMode="External"/><Relationship Id="rId10" Type="http://schemas.openxmlformats.org/officeDocument/2006/relationships/image" Target="../media/image22.jpeg"/><Relationship Id="rId19" Type="http://schemas.openxmlformats.org/officeDocument/2006/relationships/image" Target="https://www.mentalup.co/img/blog/free-brain-games-for-seniors-4.jpg" TargetMode="External"/><Relationship Id="rId4" Type="http://schemas.openxmlformats.org/officeDocument/2006/relationships/image" Target="../media/image19.jpeg"/><Relationship Id="rId9" Type="http://schemas.openxmlformats.org/officeDocument/2006/relationships/image" Target="https://lottie.org/_next/image/?url=https%3A%2F%2Fapi.prd.lottie.org%2Fimages%2FElderly_games_c10363429b.webp&amp;w=2048&amp;q=75" TargetMode="External"/><Relationship Id="rId14" Type="http://schemas.openxmlformats.org/officeDocument/2006/relationships/image" Target="../media/image24.jpeg"/></Relationships>
</file>

<file path=ppt/slides/_rels/slide20.xml.rels><?xml version="1.0" encoding="UTF-8" standalone="yes"?>
<Relationships xmlns="http://schemas.openxmlformats.org/package/2006/relationships"><Relationship Id="rId8" Type="http://schemas.openxmlformats.org/officeDocument/2006/relationships/image" Target="https://www.braingymmer.com/img/uploads/pattern%20recognition%20example.png" TargetMode="External"/><Relationship Id="rId13" Type="http://schemas.openxmlformats.org/officeDocument/2006/relationships/image" Target="../media/image33.jpeg"/><Relationship Id="rId18" Type="http://schemas.openxmlformats.org/officeDocument/2006/relationships/image" Target="https://img.freepik.com/free-photo/senior-man-looking-her-wife-playing-chess_23-2147901339.jpg?size=626&amp;ext=jpg&amp;ga=GA1.1.1826414947.1699315200&amp;semt=ais" TargetMode="External"/><Relationship Id="rId3" Type="http://schemas.openxmlformats.org/officeDocument/2006/relationships/image" Target="https://hertsessexboundaryflowerclub.weebly.com/uploads/8/4/1/7/84173366/published/image00009_4.jpeg?1570979957" TargetMode="External"/><Relationship Id="rId7" Type="http://schemas.openxmlformats.org/officeDocument/2006/relationships/image" Target="../media/image30.png"/><Relationship Id="rId12" Type="http://schemas.openxmlformats.org/officeDocument/2006/relationships/image" Target="https://d1zxene68j3keg.cloudfront.net/sites/default/files/Resouces/images/Ammachy%20taking%20a%20bow.jpg" TargetMode="External"/><Relationship Id="rId17" Type="http://schemas.openxmlformats.org/officeDocument/2006/relationships/image" Target="../media/image35.jpeg"/><Relationship Id="rId2" Type="http://schemas.openxmlformats.org/officeDocument/2006/relationships/image" Target="../media/image27.jpeg"/><Relationship Id="rId16" Type="http://schemas.openxmlformats.org/officeDocument/2006/relationships/image" Target="https://encrypted-tbn0.gstatic.com/images?q=tbn:ANd9GcS6KmMIXRk3uIYAw7jn1Zk-qMYe2VfGAztkTR4BiCnizicpE6LfL8vnVTypTw3c6cqJ7Bg&amp;usqp=CAU" TargetMode="External"/><Relationship Id="rId1" Type="http://schemas.openxmlformats.org/officeDocument/2006/relationships/slideLayout" Target="../slideLayouts/slideLayout2.xml"/><Relationship Id="rId6" Type="http://schemas.openxmlformats.org/officeDocument/2006/relationships/image" Target="https://media.gettyimages.com/id/1253106492/photo/senior-man-doing-crossword-on-newspaper.jpg?s=612x612&amp;w=0&amp;k=20&amp;c=KBuQNQl-LLXzWgPOugRoje2lt2oxakT0TKozpsE2M4I=" TargetMode="External"/><Relationship Id="rId11" Type="http://schemas.openxmlformats.org/officeDocument/2006/relationships/image" Target="../media/image32.jpeg"/><Relationship Id="rId5" Type="http://schemas.openxmlformats.org/officeDocument/2006/relationships/image" Target="../media/image29.jpeg"/><Relationship Id="rId15" Type="http://schemas.openxmlformats.org/officeDocument/2006/relationships/image" Target="../media/image34.jpeg"/><Relationship Id="rId10" Type="http://schemas.openxmlformats.org/officeDocument/2006/relationships/image" Target="https://i.ytimg.com/vi/CRo272pe1Js/mqdefault.jpg" TargetMode="External"/><Relationship Id="rId19" Type="http://schemas.openxmlformats.org/officeDocument/2006/relationships/image" Target="../media/image4.JPG"/><Relationship Id="rId4" Type="http://schemas.openxmlformats.org/officeDocument/2006/relationships/image" Target="../media/image28.jpeg"/><Relationship Id="rId9" Type="http://schemas.openxmlformats.org/officeDocument/2006/relationships/image" Target="../media/image31.jpeg"/><Relationship Id="rId14" Type="http://schemas.openxmlformats.org/officeDocument/2006/relationships/image" Target="https://www.thereader.org.uk/wp-content/uploads/2016/09/caiv23cwkaauegf-large.jp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https://icdn.isrgrajan.com/in/2018/01/Indian-aged-men-and-women.jpg" TargetMode="External"/><Relationship Id="rId18" Type="http://schemas.openxmlformats.org/officeDocument/2006/relationships/image" Target="../media/image4.JPG"/><Relationship Id="rId3" Type="http://schemas.openxmlformats.org/officeDocument/2006/relationships/image" Target="https://media.istockphoto.com/id/601368878/photo/happy-senior-adult-couple-cooking-together-in-home-kitchen.jpg?s=612x612&amp;w=0&amp;k=20&amp;c=oNHkFWLuCvpwUoItOKpid48yL2m0ZIuWsKZinOz-K-0=" TargetMode="External"/><Relationship Id="rId7" Type="http://schemas.openxmlformats.org/officeDocument/2006/relationships/image" Target="https://encrypted-tbn0.gstatic.com/images?q=tbn:ANd9GcTVqAOODOwaVp5ICpNVQkK2RiSCo1vXMxJb1Q&amp;usqp=CAU" TargetMode="External"/><Relationship Id="rId12" Type="http://schemas.openxmlformats.org/officeDocument/2006/relationships/image" Target="../media/image41.jpeg"/><Relationship Id="rId17" Type="http://schemas.openxmlformats.org/officeDocument/2006/relationships/image" Target="https://hub.suttons.co.uk/wp-content/uploads/2014/06/hand-sowing-vegetable-seeds-in-furrows.jpg" TargetMode="External"/><Relationship Id="rId2" Type="http://schemas.openxmlformats.org/officeDocument/2006/relationships/image" Target="../media/image36.jpeg"/><Relationship Id="rId16"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https://dc-cdn.s3-ap-southeast-1.amazonaws.com/dc-Cover-20160119035858.png" TargetMode="External"/><Relationship Id="rId5" Type="http://schemas.openxmlformats.org/officeDocument/2006/relationships/image" Target="https://i1.wp.com/wishesandblessings.net/blog/wp-content/uploads/2022/05/WhatsApp-Image-2022-05-18-at-1.16.53-PM.jpeg?resize=1024%2C768&amp;ssl=1" TargetMode="External"/><Relationship Id="rId15" Type="http://schemas.openxmlformats.org/officeDocument/2006/relationships/image" Target="https://images.hindustantimes.com/rf/image_size_800x600/HT/p1/2015/02/03/Incoming/Pictures/1313308_Wallpaper2.jpg" TargetMode="External"/><Relationship Id="rId10" Type="http://schemas.openxmlformats.org/officeDocument/2006/relationships/image" Target="../media/image40.png"/><Relationship Id="rId4" Type="http://schemas.openxmlformats.org/officeDocument/2006/relationships/image" Target="../media/image37.jpeg"/><Relationship Id="rId9" Type="http://schemas.openxmlformats.org/officeDocument/2006/relationships/image" Target="https://www.doctorshealthpress.com/wp-content/uploads/2020/08/Lecompte_Chair-yoga_250820.jpg" TargetMode="External"/><Relationship Id="rId14" Type="http://schemas.openxmlformats.org/officeDocument/2006/relationships/image" Target="../media/image42.jpeg"/></Relationships>
</file>

<file path=ppt/slides/_rels/slide22.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https://editorial01.shutterstock.com/preview-440/9166958d/245e265c/Shutterstock_9166958d.jpg" TargetMode="External"/><Relationship Id="rId18" Type="http://schemas.openxmlformats.org/officeDocument/2006/relationships/image" Target="../media/image4.JPG"/><Relationship Id="rId3" Type="http://schemas.openxmlformats.org/officeDocument/2006/relationships/image" Target="https://theprofessionalmassageacademy.com/wp-content/uploads/2020/05/hand-massage-980x675.png" TargetMode="External"/><Relationship Id="rId7" Type="http://schemas.openxmlformats.org/officeDocument/2006/relationships/image" Target="https://th-i.thgim.com/public/life-and-style/fitness/article19102765.ece/alternates/FREE_1200/YOGA2" TargetMode="External"/><Relationship Id="rId12" Type="http://schemas.openxmlformats.org/officeDocument/2006/relationships/image" Target="../media/image49.jpeg"/><Relationship Id="rId17" Type="http://schemas.openxmlformats.org/officeDocument/2006/relationships/image" Target="https://encrypted-tbn0.gstatic.com/images?q=tbn:ANd9GcRKHkqW25JhvvREcHVWqbstRFl03lmJB1ICOdMPYzJmRAsoT4S2wPrd97o-W9nCjGDw0yM&amp;usqp=CAU" TargetMode="External"/><Relationship Id="rId2" Type="http://schemas.openxmlformats.org/officeDocument/2006/relationships/image" Target="../media/image44.png"/><Relationship Id="rId16"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https://mypvhc.com/wp-content/uploads/2020/09/AdobeStock_241429526.jpg" TargetMode="External"/><Relationship Id="rId5" Type="http://schemas.openxmlformats.org/officeDocument/2006/relationships/image" Target="https://static.wixstatic.com/media/9fc944_3f2e20376f54438680afcbbceb5f6a04~mv2.jpg/v1/fill/w_333,h_225,al_c,lg_1,q_80,enc_auto/9fc944_3f2e20376f54438680afcbbceb5f6a04~mv2.jpg" TargetMode="External"/><Relationship Id="rId15" Type="http://schemas.openxmlformats.org/officeDocument/2006/relationships/image" Target="https://www.medindia.net/health-images/link-between-anxiety-and-alzheimers-disease.jpg" TargetMode="External"/><Relationship Id="rId10" Type="http://schemas.openxmlformats.org/officeDocument/2006/relationships/image" Target="../media/image48.jpeg"/><Relationship Id="rId4" Type="http://schemas.openxmlformats.org/officeDocument/2006/relationships/image" Target="../media/image45.jpeg"/><Relationship Id="rId9" Type="http://schemas.openxmlformats.org/officeDocument/2006/relationships/image" Target="https://media.gettyimages.com/id/1233576921/photo/an-indian-old-man-performs-deep-breathing-exercise-to-mark-the-international-yoga-day-during.jpg?s=612x612&amp;w=0&amp;k=20&amp;c=t3DUS2rPNlzTSAB4p1QbTnvF7yquC0_YneKJFAQOYBA=" TargetMode="External"/><Relationship Id="rId14" Type="http://schemas.openxmlformats.org/officeDocument/2006/relationships/image" Target="../media/image50.jpeg"/></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https://www.hopequre.com/ProgramImages/_092063.jpeg" TargetMode="External"/><Relationship Id="rId7" Type="http://schemas.openxmlformats.org/officeDocument/2006/relationships/image" Target="https://encrypted-tbn0.gstatic.com/images?q=tbn:ANd9GcTjQ06Dps5stOkfVfqO6LovnmBfNFx-0bncWQ&amp;usqp=CAU" TargetMode="External"/><Relationship Id="rId12" Type="http://schemas.openxmlformats.org/officeDocument/2006/relationships/image" Target="../media/image4.JP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4.jpeg"/><Relationship Id="rId11" Type="http://schemas.openxmlformats.org/officeDocument/2006/relationships/image" Target="https://5.imimg.com/data5/SELLER/Default/2022/11/NQ/NJ/XR/163465465/senior-citizen-care-counselling-500x500.jpg" TargetMode="External"/><Relationship Id="rId5" Type="http://schemas.openxmlformats.org/officeDocument/2006/relationships/image" Target="https://psychology.net.in/wp-content/uploads/2017/01/CBT.png" TargetMode="External"/><Relationship Id="rId10" Type="http://schemas.openxmlformats.org/officeDocument/2006/relationships/image" Target="../media/image56.jpeg"/><Relationship Id="rId4" Type="http://schemas.openxmlformats.org/officeDocument/2006/relationships/image" Target="../media/image53.png"/><Relationship Id="rId9" Type="http://schemas.openxmlformats.org/officeDocument/2006/relationships/image" Target="https://images.hindustantimes.com/rf/image_size_630x354/HT/p2/2018/10/25/Pictures/ht-pune_b3c95596-d833-11e8-b06f-edb2612a0442.jp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4.JP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https://www.absolutehealthnc.com/wp-content/uploads/2021/03/tips-for-improving-elderly-communication.jpg" TargetMode="External"/><Relationship Id="rId5" Type="http://schemas.openxmlformats.org/officeDocument/2006/relationships/image" Target="../media/image59.jpeg"/><Relationship Id="rId4" Type="http://schemas.openxmlformats.org/officeDocument/2006/relationships/image" Target="https://encrypted-tbn0.gstatic.com/images?q=tbn:ANd9GcQhtKJRIbhUbokkgpTkoX6cjrDNBDRLMmVBNQ&amp;usqp=CAU&amp;reload=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https://live.staticflickr.com/65535/48583106822_041a70ab39_c.jpg" TargetMode="External"/><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https://cdn.vectorstock.com/i/preview-1x/54/44/international-day-older-persons-design-template-vector-33985444.jpg" TargetMode="External"/><Relationship Id="rId4" Type="http://schemas.openxmlformats.org/officeDocument/2006/relationships/image" Target="../media/image61.jpe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https://give.do/blog/wp-content/uploads/2019/10/10-old-age-homes-in-India-for-abandoned-senior-citizens.png" TargetMode="External"/><Relationship Id="rId3" Type="http://schemas.openxmlformats.org/officeDocument/2006/relationships/image" Target="https://www.mediashower.com/img/2996/467579823.jpg" TargetMode="External"/><Relationship Id="rId7" Type="http://schemas.openxmlformats.org/officeDocument/2006/relationships/image" Target="https://rayaprolu.files.wordpress.com/2010/02/elderlymaninanoldagehome.jpg?w=300" TargetMode="External"/><Relationship Id="rId12"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4.jpeg"/><Relationship Id="rId11" Type="http://schemas.openxmlformats.org/officeDocument/2006/relationships/image" Target="https://media.licdn.com/dms/image/D5612AQG8tPjCQ6k3PA/article-cover_image-shrink_600_2000/0/1681496566181?e=2147483647&amp;v=beta&amp;t=ioivW3qle7rkjXtRUFAKYqkpGKPIxkt7XX8xnJ3_mjg" TargetMode="External"/><Relationship Id="rId5" Type="http://schemas.openxmlformats.org/officeDocument/2006/relationships/image" Target="https://encrypted-tbn0.gstatic.com/images?q=tbn:ANd9GcQDARq0vm67IcVXJ9GG4tfjeCeVZnBa9E1mTxPzVcn9P3sZkeEoLnEr4zafGbf3--cnvjc&amp;usqp=CAU" TargetMode="External"/><Relationship Id="rId10" Type="http://schemas.openxmlformats.org/officeDocument/2006/relationships/image" Target="../media/image66.png"/><Relationship Id="rId4" Type="http://schemas.openxmlformats.org/officeDocument/2006/relationships/image" Target="../media/image63.jpeg"/><Relationship Id="rId9" Type="http://schemas.openxmlformats.org/officeDocument/2006/relationships/image" Target="https://media.licdn.com/dms/image/C5612AQGuvcykBJ591w/article-cover_image-shrink_600_2000/0/1635527907911?e=2147483647&amp;v=beta&amp;t=kfwGdUYm5S7TvCB9PvDj9RI4_SdyaQRT2Job6DdGeBk" TargetMode="External"/><Relationship Id="rId14" Type="http://schemas.openxmlformats.org/officeDocument/2006/relationships/image" Target="../media/image4.JPG"/></Relationships>
</file>

<file path=ppt/slides/_rels/slide27.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https://encrypted-tbn0.gstatic.com/images?q=tbn:ANd9GcTYX_I3AYqqe3MBfgJ89-4pXquR1Jp5u9jqQuNlPYi4L8xzbaZ8-PyhN6pG08buw3KgpIE&amp;usqp=CAU" TargetMode="External"/><Relationship Id="rId7" Type="http://schemas.openxmlformats.org/officeDocument/2006/relationships/image" Target="https://images.ctfassets.net/pdf29us7flmy/3CLANzgLqLEhJuqel4raEE/6774c0c51f9c26e6d25689fa7761a1fc/active-listening-skills-US.png" TargetMode="External"/><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https://2.bp.blogspot.com/-XeKpufZiumw/Vvfaf8uwckI/AAAAAAAABRU/EIttSkG2tUwuWfEh2RABCf0YwFuMTWMbw/s1600/parent-observations.png" TargetMode="External"/><Relationship Id="rId10" Type="http://schemas.openxmlformats.org/officeDocument/2006/relationships/image" Target="../media/image4.JPG"/><Relationship Id="rId4" Type="http://schemas.openxmlformats.org/officeDocument/2006/relationships/image" Target="../media/image69.png"/><Relationship Id="rId9" Type="http://schemas.openxmlformats.org/officeDocument/2006/relationships/image" Target="https://encrypted-tbn0.gstatic.com/images?q=tbn:ANd9GcRHU4hq5bnfqJ81m7RViN1GIxpbpzq7-gdDIYgCMLVUK_DhKnlMpSX65hRr9XG0ZYu5oNg&amp;usqp=CAU"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https://www.verywellhealth.com/thmb/_3bT_Bga46-iCh2WLN3bDp7JsKs=/1500x0/filters:no_upscale():max_bytes(150000):strip_icc()/GettyImages-895087964-7949e17fa32f4dd88d1c3b43f94b1d13.jpg" TargetMode="External"/><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9.xml.rels><?xml version="1.0" encoding="UTF-8" standalone="yes"?>
<Relationships xmlns="http://schemas.openxmlformats.org/package/2006/relationships"><Relationship Id="rId3" Type="http://schemas.openxmlformats.org/officeDocument/2006/relationships/image" Target="https://i.pinimg.com/474x/41/f2/da/41f2daa025e5bbacf3657b6ff1999578.jpg" TargetMode="External"/><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https://www.shutterstock.com/image-photo/senior-greyhaired-man-praying-park-260nw-2178728933.jpg" TargetMode="External"/><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https://pbs.twimg.com/media/E-S6IDrX0AIeSvQ?format=jpg&amp;name=smal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https://images.fineartamerica.com/images/artworkimages/mediumlarge/2/1-depressed-old-man-garry-watsonscience-photo-library.jpg" TargetMode="External"/><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3" Type="http://schemas.openxmlformats.org/officeDocument/2006/relationships/image" Target="https://www.researchgate.net/publication/338994897/figure/fig1/AS:854468774088711@1580732639874/Geriatric-depression-scale.png" TargetMode="External"/><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https://www.slideteam.net/media/catalog/product/cache/1280x720/d/e/depression_icon_of_loneliness_and_sadness_slide01.jpg" TargetMode="External"/><Relationship Id="rId4" Type="http://schemas.openxmlformats.org/officeDocument/2006/relationships/image" Target="../media/image79.jpeg"/></Relationships>
</file>

<file path=ppt/slides/_rels/slide33.xml.rels><?xml version="1.0" encoding="UTF-8" standalone="yes"?>
<Relationships xmlns="http://schemas.openxmlformats.org/package/2006/relationships"><Relationship Id="rId3" Type="http://schemas.openxmlformats.org/officeDocument/2006/relationships/image" Target="https://cdn.downtoearth.org.in/library/large/2022-01-10/0.38419100_1641803275_istock-173236740.jpg" TargetMode="External"/><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image" Target="https://suttoninhomeseniorcare.com/elder-care/wp-content/uploads/2020/01/Alzheimer%E2%80%99s-Symptoms.jpg" TargetMode="External"/><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82.jpeg"/></Relationships>
</file>

<file path=ppt/slides/_rels/slide35.xml.rels><?xml version="1.0" encoding="UTF-8" standalone="yes"?>
<Relationships xmlns="http://schemas.openxmlformats.org/package/2006/relationships"><Relationship Id="rId3" Type="http://schemas.openxmlformats.org/officeDocument/2006/relationships/image" Target="https://images.indianexpress.com/2015/06/old-age.jpg?w=414" TargetMode="External"/><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https://images.hindustantimes.com/rf/image_size_640x362/HT/p2/2015/08/12/Incoming/Pictures/senior-citizens-of-delhi_fb4b1ab7-41ad-11e5-a8da-005056b4648e.jpg" TargetMode="External"/><Relationship Id="rId4" Type="http://schemas.openxmlformats.org/officeDocument/2006/relationships/image" Target="../media/image84.jpeg"/></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87.jpg"/><Relationship Id="rId5" Type="http://schemas.openxmlformats.org/officeDocument/2006/relationships/image" Target="../media/image4.JPG"/><Relationship Id="rId4" Type="http://schemas.openxmlformats.org/officeDocument/2006/relationships/image" Target="https://tribecacare.com/wp-content/uploads/2019/02/fun-activities-in-old-age-home.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62229-D2E2-44E5-ACAA-861A67802062}"/>
              </a:ext>
            </a:extLst>
          </p:cNvPr>
          <p:cNvSpPr>
            <a:spLocks noGrp="1"/>
          </p:cNvSpPr>
          <p:nvPr>
            <p:ph type="ctrTitle"/>
          </p:nvPr>
        </p:nvSpPr>
        <p:spPr>
          <a:xfrm>
            <a:off x="51432" y="1093768"/>
            <a:ext cx="9015412" cy="3255264"/>
          </a:xfrm>
        </p:spPr>
        <p:txBody>
          <a:bodyPr>
            <a:normAutofit fontScale="90000"/>
          </a:bodyPr>
          <a:lstStyle/>
          <a:p>
            <a:pPr marL="0" marR="0" algn="r">
              <a:lnSpc>
                <a:spcPct val="90000"/>
              </a:lnSpc>
              <a:spcBef>
                <a:spcPts val="0"/>
              </a:spcBef>
              <a:spcAft>
                <a:spcPts val="0"/>
              </a:spcAft>
            </a:pP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r>
              <a:rPr lang="hi-IN" sz="40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t>चिरस्थायी बंधन</a:t>
            </a: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US" sz="36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br>
            <a:br>
              <a:rPr lang="en-IN" sz="1800" kern="1400" spc="-50" dirty="0">
                <a:solidFill>
                  <a:srgbClr val="404040"/>
                </a:solidFill>
                <a:effectLst/>
                <a:latin typeface="Nirmala UI" panose="020B0502040204020203" pitchFamily="34" charset="0"/>
                <a:ea typeface="Nirmala UI" panose="020B0502040204020203" pitchFamily="34" charset="0"/>
                <a:cs typeface="Nirmala UI" panose="020B0502040204020203" pitchFamily="34" charset="0"/>
              </a:rPr>
            </a:br>
            <a:r>
              <a:rPr lang="en-US" sz="1800" b="1" kern="1400" spc="-50" dirty="0">
                <a:solidFill>
                  <a:srgbClr val="FFFFFF"/>
                </a:solidFill>
                <a:effectLst/>
                <a:latin typeface="Nirmala UI" panose="020B0502040204020203" pitchFamily="34" charset="0"/>
                <a:ea typeface="Nirmala UI" panose="020B0502040204020203" pitchFamily="34" charset="0"/>
                <a:cs typeface="Nirmala UI" panose="020B0502040204020203" pitchFamily="34" charset="0"/>
              </a:rPr>
              <a:t> </a:t>
            </a:r>
            <a:r>
              <a:rPr lang="hi-IN" sz="2400" b="1" i="1" kern="1400" spc="-50" dirty="0">
                <a:solidFill>
                  <a:schemeClr val="accent3">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t>वृद्धों की देखभाल करके समाज </a:t>
            </a:r>
            <a:br>
              <a:rPr lang="hi-IN" sz="2400" b="1" i="1" kern="1400" spc="-50" dirty="0">
                <a:solidFill>
                  <a:schemeClr val="accent3">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br>
            <a:r>
              <a:rPr lang="hi-IN" sz="2400" b="1" i="1" kern="1400" spc="-50" dirty="0">
                <a:solidFill>
                  <a:schemeClr val="accent3">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t>के कल्याण का पोषण करना</a:t>
            </a:r>
            <a:br>
              <a:rPr lang="hi-IN" sz="2400" b="1" i="1" kern="1400" spc="-50" dirty="0">
                <a:solidFill>
                  <a:schemeClr val="accent3">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b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Subtitle 2">
            <a:extLst>
              <a:ext uri="{FF2B5EF4-FFF2-40B4-BE49-F238E27FC236}">
                <a16:creationId xmlns:a16="http://schemas.microsoft.com/office/drawing/2014/main" id="{789DA2E2-7515-4DFF-A9AF-B82D3FC26505}"/>
              </a:ext>
            </a:extLst>
          </p:cNvPr>
          <p:cNvSpPr>
            <a:spLocks noGrp="1"/>
          </p:cNvSpPr>
          <p:nvPr>
            <p:ph type="subTitle" idx="1"/>
          </p:nvPr>
        </p:nvSpPr>
        <p:spPr>
          <a:xfrm>
            <a:off x="921540" y="4002276"/>
            <a:ext cx="7650957" cy="1041211"/>
          </a:xfrm>
        </p:spPr>
        <p:txBody>
          <a:bodyPr>
            <a:normAutofit fontScale="25000" lnSpcReduction="20000"/>
          </a:bodyPr>
          <a:lstStyle/>
          <a:p>
            <a:pPr marL="0" marR="0" algn="ctr">
              <a:lnSpc>
                <a:spcPct val="120000"/>
              </a:lnSpc>
              <a:spcBef>
                <a:spcPts val="0"/>
              </a:spcBef>
              <a:spcAft>
                <a:spcPts val="0"/>
              </a:spcAft>
            </a:pPr>
            <a:r>
              <a:rPr lang="hi-IN" sz="10800" b="1" i="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सामुदायिक व्यस्तता को बढ़ावा देने हेतु </a:t>
            </a:r>
          </a:p>
          <a:p>
            <a:pPr marL="0" marR="0" algn="ctr">
              <a:lnSpc>
                <a:spcPct val="120000"/>
              </a:lnSpc>
              <a:spcBef>
                <a:spcPts val="0"/>
              </a:spcBef>
              <a:spcAft>
                <a:spcPts val="0"/>
              </a:spcAft>
            </a:pPr>
            <a:r>
              <a:rPr lang="hi-IN" sz="10800" b="1" i="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बुजुर्गों की बुद्धि का उपयोग करना</a:t>
            </a:r>
          </a:p>
          <a:p>
            <a:pPr marL="0" marR="0" algn="ctr">
              <a:lnSpc>
                <a:spcPct val="107000"/>
              </a:lnSpc>
              <a:spcBef>
                <a:spcPts val="0"/>
              </a:spcBef>
              <a:spcAft>
                <a:spcPts val="800"/>
              </a:spcAft>
            </a:pPr>
            <a:r>
              <a:rPr lang="en-US" sz="2600" i="1" dirty="0">
                <a:effectLst/>
                <a:latin typeface="Nirmala UI" panose="020B0502040204020203" pitchFamily="34" charset="0"/>
                <a:ea typeface="Nirmala UI" panose="020B0502040204020203" pitchFamily="34" charset="0"/>
                <a:cs typeface="Nirmala UI" panose="020B0502040204020203" pitchFamily="34" charset="0"/>
              </a:rPr>
              <a:t> </a:t>
            </a:r>
            <a:endParaRPr lang="en-IN" sz="2600" i="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dirty="0"/>
          </a:p>
        </p:txBody>
      </p:sp>
      <p:pic>
        <p:nvPicPr>
          <p:cNvPr id="7" name="Picture 6">
            <a:extLst>
              <a:ext uri="{FF2B5EF4-FFF2-40B4-BE49-F238E27FC236}">
                <a16:creationId xmlns:a16="http://schemas.microsoft.com/office/drawing/2014/main" id="{3230ED22-2FE6-4B1B-83E9-26FF9EF1ABD8}"/>
              </a:ext>
            </a:extLst>
          </p:cNvPr>
          <p:cNvPicPr>
            <a:picLocks noChangeAspect="1"/>
          </p:cNvPicPr>
          <p:nvPr/>
        </p:nvPicPr>
        <p:blipFill>
          <a:blip r:embed="rId2"/>
          <a:stretch>
            <a:fillRect/>
          </a:stretch>
        </p:blipFill>
        <p:spPr>
          <a:xfrm>
            <a:off x="400051" y="254409"/>
            <a:ext cx="4891087" cy="2908509"/>
          </a:xfrm>
          <a:prstGeom prst="rect">
            <a:avLst/>
          </a:prstGeom>
        </p:spPr>
      </p:pic>
      <p:pic>
        <p:nvPicPr>
          <p:cNvPr id="9" name="Picture 8">
            <a:extLst>
              <a:ext uri="{FF2B5EF4-FFF2-40B4-BE49-F238E27FC236}">
                <a16:creationId xmlns:a16="http://schemas.microsoft.com/office/drawing/2014/main" id="{46BED110-50E8-427F-A9E9-3BDFC7DB81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tretch>
            <a:fillRect/>
          </a:stretch>
        </p:blipFill>
        <p:spPr>
          <a:xfrm>
            <a:off x="9300498" y="147078"/>
            <a:ext cx="2840070" cy="1893380"/>
          </a:xfrm>
          <a:prstGeom prst="rect">
            <a:avLst/>
          </a:prstGeom>
        </p:spPr>
      </p:pic>
      <p:pic>
        <p:nvPicPr>
          <p:cNvPr id="11" name="Picture 10">
            <a:extLst>
              <a:ext uri="{FF2B5EF4-FFF2-40B4-BE49-F238E27FC236}">
                <a16:creationId xmlns:a16="http://schemas.microsoft.com/office/drawing/2014/main" id="{25F7DCFD-7FED-458E-8280-996ACB722537}"/>
              </a:ext>
            </a:extLst>
          </p:cNvPr>
          <p:cNvPicPr>
            <a:picLocks noChangeAspect="1"/>
          </p:cNvPicPr>
          <p:nvPr/>
        </p:nvPicPr>
        <p:blipFill>
          <a:blip r:embed="rId5"/>
          <a:stretch>
            <a:fillRect/>
          </a:stretch>
        </p:blipFill>
        <p:spPr>
          <a:xfrm>
            <a:off x="9343359" y="4642412"/>
            <a:ext cx="2754345" cy="2068510"/>
          </a:xfrm>
          <a:prstGeom prst="rect">
            <a:avLst/>
          </a:prstGeom>
        </p:spPr>
      </p:pic>
      <p:pic>
        <p:nvPicPr>
          <p:cNvPr id="1029" name="Picture 5" descr="Your Guide to a Career in Gerontology in India - LEARN UNLEARN">
            <a:extLst>
              <a:ext uri="{FF2B5EF4-FFF2-40B4-BE49-F238E27FC236}">
                <a16:creationId xmlns:a16="http://schemas.microsoft.com/office/drawing/2014/main" id="{1FD9ABF8-E4DF-4DBA-839A-A8326A32D8B3}"/>
              </a:ext>
            </a:extLst>
          </p:cNvPr>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9320733" y="2513965"/>
            <a:ext cx="2828172" cy="165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4F436DE-270C-5D72-FBEC-6243DEE47CAA}"/>
              </a:ext>
            </a:extLst>
          </p:cNvPr>
          <p:cNvPicPr>
            <a:picLocks noChangeAspect="1"/>
          </p:cNvPicPr>
          <p:nvPr/>
        </p:nvPicPr>
        <p:blipFill>
          <a:blip r:embed="rId7"/>
          <a:stretch>
            <a:fillRect/>
          </a:stretch>
        </p:blipFill>
        <p:spPr>
          <a:xfrm>
            <a:off x="871532" y="5278457"/>
            <a:ext cx="7700965" cy="792969"/>
          </a:xfrm>
          <a:prstGeom prst="rect">
            <a:avLst/>
          </a:prstGeom>
        </p:spPr>
      </p:pic>
    </p:spTree>
    <p:extLst>
      <p:ext uri="{BB962C8B-B14F-4D97-AF65-F5344CB8AC3E}">
        <p14:creationId xmlns:p14="http://schemas.microsoft.com/office/powerpoint/2010/main" val="305822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algn="ctr"/>
            <a:r>
              <a:rPr lang="en-US" b="1" dirty="0"/>
              <a:t> </a:t>
            </a:r>
            <a:r>
              <a:rPr lang="hi-IN" b="1" dirty="0">
                <a:latin typeface="Nirmala UI" panose="020B0502040204020203" pitchFamily="34" charset="0"/>
                <a:ea typeface="Nirmala UI" panose="020B0502040204020203" pitchFamily="34" charset="0"/>
                <a:cs typeface="Nirmala UI" panose="020B0502040204020203" pitchFamily="34" charset="0"/>
              </a:rPr>
              <a:t>बुढ़ापा - सार्वभौमिक सत्य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ontent Placeholder 2">
            <a:extLst>
              <a:ext uri="{FF2B5EF4-FFF2-40B4-BE49-F238E27FC236}">
                <a16:creationId xmlns:a16="http://schemas.microsoft.com/office/drawing/2014/main" id="{093FEDF2-24BD-4BC7-9211-FC09AE49BB66}"/>
              </a:ext>
            </a:extLst>
          </p:cNvPr>
          <p:cNvSpPr>
            <a:spLocks noGrp="1"/>
          </p:cNvSpPr>
          <p:nvPr>
            <p:ph idx="1"/>
          </p:nvPr>
        </p:nvSpPr>
        <p:spPr>
          <a:xfrm>
            <a:off x="3598068" y="604380"/>
            <a:ext cx="7315200" cy="5120640"/>
          </a:xfrm>
        </p:spPr>
        <p:txBody>
          <a:bodyPr/>
          <a:lstStyle/>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वह अवधि है जो शारीरिक, संज्ञानात्मक और सामाजिक परिवर्तनों से चिह्नित होती है।</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आनुवंशिक, पर्यावरणीय और जीवनशैली कारकों से प्रभावित होकर समय के साथ शारीरिक कार्यप्रणाली में धीरे-धीरे गिरावट आती है।</a:t>
            </a:r>
            <a:endParaRPr lang="en-US"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हृदय रोग, तंत्रिका संबंधी समस्याएं, कैंसर जैसी पुरानी बीमारियों के लिए प्रमुख जोखिम कारक</a:t>
            </a:r>
            <a:r>
              <a:rPr lang="en-US" sz="2200" b="1" dirty="0">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नाजुक अवधि जिसमें एक खुशहाल अस्तित्व प्रदान करने के लिए ध्यान और समर्थन की आवश्यकता होती है</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बुजुर्गों की गरिमा और सम्मान की रक्षा करना सर्वोपरि है।</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वैश्विक आबादी की उम्र बढ़ रही है, इसलिए बुजुर्गों की देखभाल के लिए व्यापक, व्यक्ति-केंद्रित दृष्टिकोण की आवश्यकता है।</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7" name="Picture 6">
            <a:extLst>
              <a:ext uri="{FF2B5EF4-FFF2-40B4-BE49-F238E27FC236}">
                <a16:creationId xmlns:a16="http://schemas.microsoft.com/office/drawing/2014/main" id="{3BCC906E-6F0B-4C6E-8834-41E62C27C145}"/>
              </a:ext>
            </a:extLst>
          </p:cNvPr>
          <p:cNvPicPr>
            <a:picLocks noChangeAspect="1"/>
          </p:cNvPicPr>
          <p:nvPr/>
        </p:nvPicPr>
        <p:blipFill>
          <a:blip r:embed="rId2"/>
          <a:stretch>
            <a:fillRect/>
          </a:stretch>
        </p:blipFill>
        <p:spPr>
          <a:xfrm>
            <a:off x="0" y="0"/>
            <a:ext cx="3457575" cy="2163773"/>
          </a:xfrm>
          <a:prstGeom prst="rect">
            <a:avLst/>
          </a:prstGeom>
        </p:spPr>
      </p:pic>
      <p:pic>
        <p:nvPicPr>
          <p:cNvPr id="8" name="Picture 7">
            <a:extLst>
              <a:ext uri="{FF2B5EF4-FFF2-40B4-BE49-F238E27FC236}">
                <a16:creationId xmlns:a16="http://schemas.microsoft.com/office/drawing/2014/main" id="{4B14E5A2-47A3-01B9-8E7C-77816356F46B}"/>
              </a:ext>
            </a:extLst>
          </p:cNvPr>
          <p:cNvPicPr>
            <a:picLocks noChangeAspect="1"/>
          </p:cNvPicPr>
          <p:nvPr/>
        </p:nvPicPr>
        <p:blipFill>
          <a:blip r:embed="rId3"/>
          <a:stretch>
            <a:fillRect/>
          </a:stretch>
        </p:blipFill>
        <p:spPr>
          <a:xfrm>
            <a:off x="4491035" y="6075051"/>
            <a:ext cx="7700965" cy="792969"/>
          </a:xfrm>
          <a:prstGeom prst="rect">
            <a:avLst/>
          </a:prstGeom>
        </p:spPr>
      </p:pic>
    </p:spTree>
    <p:extLst>
      <p:ext uri="{BB962C8B-B14F-4D97-AF65-F5344CB8AC3E}">
        <p14:creationId xmlns:p14="http://schemas.microsoft.com/office/powerpoint/2010/main" val="743917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algn="ctr"/>
            <a:r>
              <a:rPr lang="en-US" b="1" dirty="0"/>
              <a:t> </a:t>
            </a:r>
            <a:r>
              <a:rPr lang="hi-IN" b="1" dirty="0">
                <a:latin typeface="Nirmala UI" panose="020B0502040204020203" pitchFamily="34" charset="0"/>
                <a:ea typeface="Nirmala UI" panose="020B0502040204020203" pitchFamily="34" charset="0"/>
                <a:cs typeface="Nirmala UI" panose="020B0502040204020203" pitchFamily="34" charset="0"/>
              </a:rPr>
              <a:t>बुढ़ापा - सार्वभौमिक सत्य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ontent Placeholder 5">
            <a:extLst>
              <a:ext uri="{FF2B5EF4-FFF2-40B4-BE49-F238E27FC236}">
                <a16:creationId xmlns:a16="http://schemas.microsoft.com/office/drawing/2014/main" id="{BF6C76EF-D1B6-45D7-A025-896A55BED455}"/>
              </a:ext>
            </a:extLst>
          </p:cNvPr>
          <p:cNvSpPr>
            <a:spLocks noGrp="1"/>
          </p:cNvSpPr>
          <p:nvPr>
            <p:ph idx="1"/>
          </p:nvPr>
        </p:nvSpPr>
        <p:spPr>
          <a:xfrm>
            <a:off x="3755484" y="432930"/>
            <a:ext cx="8074566" cy="5120640"/>
          </a:xfrm>
        </p:spPr>
        <p:txBody>
          <a:bodyPr>
            <a:normAutofit/>
          </a:bodyPr>
          <a:lstStyle/>
          <a:p>
            <a:pPr algn="just">
              <a:buFont typeface="Wingdings" panose="05000000000000000000" pitchFamily="2" charset="2"/>
              <a:buChar char="q"/>
            </a:pPr>
            <a:r>
              <a:rPr lang="hi-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उम्र बढ़ने का यह बदलाव स्वास्थ्य सेवा प्रदाताओं, देखभाल करने वालों और संस्थानों के लिए अवसर और चुनौतियाँ दोनों प्रस्तुत करता है।</a:t>
            </a:r>
            <a:endParaRPr lang="en-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बुजुर्ग व्यक्तियों को सार्थक गतिविधियों में शामिल करने से संज्ञानात्मक उत्तेजना, भावनात्मक अभिव्यक्ति, सामाजिक संपर्क और शारीरिक स्वास्थ्य सहित उनके जीवन की गुणवत्ता में काफी सुधार हो सकता है।</a:t>
            </a:r>
            <a:endParaRPr lang="en-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प्रभावी देखभाल के लिए प्रत्येक बुजुर्ग व्यक्ति की विशिष्ट आवश्यकताओं को पहचानना महत्वपूर्ण है।</a:t>
            </a:r>
            <a:r>
              <a:rPr lang="en-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r>
              <a:rPr lang="hi-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वृद्धावस्था शारीरिक, मानसिक और सामाजिक परिवर्तनों सहित उम्र बढ़ने की प्रक्रिया का अध्ययन है। जानकारी का उपयोग वृद्ध लोगों के जीवन को बेहतर बनाने के लिए रणनीतियाँ और कार्यक्रम विकसित करने के लिए किया जाता है।</a:t>
            </a:r>
            <a:r>
              <a:rPr lang="en-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r>
              <a:rPr lang="hi-IN"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जराचिकित्सा चिकित्सा की वह शाखा है जो वृद्ध लोगों की देखभाल में विशेषज्ञता रखती है, जिसमें अक्सर एक ही समय में कई विकारों और समस्याओं का प्रबंधन शामिल होता है। </a:t>
            </a:r>
            <a:endParaRPr lang="en-IN" b="1"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3074" name="Picture 2" descr="Your Guide to a Career in Gerontology in India - LEARN UNLEARN">
            <a:extLst>
              <a:ext uri="{FF2B5EF4-FFF2-40B4-BE49-F238E27FC236}">
                <a16:creationId xmlns:a16="http://schemas.microsoft.com/office/drawing/2014/main" id="{3E354792-357F-4F6A-9618-933275D339BD}"/>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7396" y="1"/>
            <a:ext cx="3433383"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DDC5E2F-3385-27E0-41DD-4AC3395431C0}"/>
              </a:ext>
            </a:extLst>
          </p:cNvPr>
          <p:cNvPicPr>
            <a:picLocks noChangeAspect="1"/>
          </p:cNvPicPr>
          <p:nvPr/>
        </p:nvPicPr>
        <p:blipFill>
          <a:blip r:embed="rId3"/>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251674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algn="ctr"/>
            <a:br>
              <a:rPr lang="en-US" b="1" dirty="0"/>
            </a:br>
            <a:r>
              <a:rPr lang="hi-IN" b="1" dirty="0">
                <a:latin typeface="Nirmala UI" panose="020B0502040204020203" pitchFamily="34" charset="0"/>
                <a:ea typeface="Nirmala UI" panose="020B0502040204020203" pitchFamily="34" charset="0"/>
                <a:cs typeface="Nirmala UI" panose="020B0502040204020203" pitchFamily="34" charset="0"/>
              </a:rPr>
              <a:t>बुढ़ापा - भारतीय परिदृश्य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ontent Placeholder 5">
            <a:extLst>
              <a:ext uri="{FF2B5EF4-FFF2-40B4-BE49-F238E27FC236}">
                <a16:creationId xmlns:a16="http://schemas.microsoft.com/office/drawing/2014/main" id="{BF6C76EF-D1B6-45D7-A025-896A55BED455}"/>
              </a:ext>
            </a:extLst>
          </p:cNvPr>
          <p:cNvSpPr>
            <a:spLocks noGrp="1"/>
          </p:cNvSpPr>
          <p:nvPr>
            <p:ph idx="1"/>
          </p:nvPr>
        </p:nvSpPr>
        <p:spPr>
          <a:xfrm>
            <a:off x="3706406" y="555793"/>
            <a:ext cx="4995739" cy="5120640"/>
          </a:xfrm>
        </p:spPr>
        <p:txBody>
          <a:bodyPr>
            <a:normAutofit/>
          </a:bodyPr>
          <a:lstStyle/>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भारत में, बुजुर्ग व्यक्ति विकलांगता, बीमारियों और शारीरिक और मानसिक बीमारियों के प्रति अधिक संवेदनशील होते हैं। </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महिलाओं की तुलना में अधिक पुरुषों ने अच्छी स्वास्थ्य स्थिति की सूचना दी, बुजुर्ग महिलाओं को अधिक परेशानी हुई।</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शहरी क्षेत्रों की तुलना में ग्रामीण क्षेत्रों में बुजुर्ग विकलांग व्यक्तियों की संख्या थोड़ी अधिक है और वे हृदय रोग और रक्तचाप जैसे तनाव संबंधी विकारों के साथ-साथ अंधापन, कम दृष्टि और सुनने की हानि जैसी विकलांगताओं के प्रति अधिक संवेदनशील हैं।</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0" indent="0" algn="just">
              <a:buNone/>
            </a:pP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0" indent="0" algn="just">
              <a:buNone/>
            </a:pPr>
            <a:endParaRPr lang="en-IN" sz="2200" b="1" dirty="0">
              <a:solidFill>
                <a:srgbClr val="0070C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5" name="TextBox 14">
            <a:extLst>
              <a:ext uri="{FF2B5EF4-FFF2-40B4-BE49-F238E27FC236}">
                <a16:creationId xmlns:a16="http://schemas.microsoft.com/office/drawing/2014/main" id="{453D6C65-5ADB-4D8E-A8DC-C9E742BC6E0E}"/>
              </a:ext>
            </a:extLst>
          </p:cNvPr>
          <p:cNvSpPr txBox="1"/>
          <p:nvPr/>
        </p:nvSpPr>
        <p:spPr>
          <a:xfrm>
            <a:off x="9320215" y="161458"/>
            <a:ext cx="2812003" cy="535531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just">
              <a:buFont typeface="Wingdings" panose="05000000000000000000" pitchFamily="2" charset="2"/>
              <a:buChar char="q"/>
            </a:pPr>
            <a:r>
              <a:rPr lang="hi-IN"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2022 में, 149 मिलियन लोग 60 वर्ष और उससे अधिक आयु के थे, जो देश की जनसंख्या का लगभग 10.5% था</a:t>
            </a:r>
            <a:r>
              <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endPar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यह 2036 तक 15% और 2050 तक 20.8% तक बढ़ने का अनुमान है</a:t>
            </a:r>
            <a:r>
              <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endPar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इसका मतलब यह होगा कि 2050 तक 60 और उससे अधिक उम्र के 347 मिलियन लोग होंगे।</a:t>
            </a:r>
            <a:endPar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endPar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r>
              <a:rPr lang="hi-IN"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rPr>
              <a:t>सदी के अंत तक, भारत में बुजुर्गों की आबादी कुल आबादी का 36% से अधिक होने की उम्मीद है।</a:t>
            </a:r>
            <a:endParaRPr lang="en-US" sz="1800" b="1" i="1" dirty="0">
              <a:solidFill>
                <a:schemeClr val="bg1"/>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6163" name="Picture 10" descr="Vulnerable Victims Of The Pandemic: Implications For The Elderly and The  Disabled">
            <a:extLst>
              <a:ext uri="{FF2B5EF4-FFF2-40B4-BE49-F238E27FC236}">
                <a16:creationId xmlns:a16="http://schemas.microsoft.com/office/drawing/2014/main" id="{9D79F84A-4A0D-4986-9E6C-60F6BD2846FB}"/>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0" y="-1"/>
            <a:ext cx="3453487" cy="2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9EE02CA-2147-CB77-AA46-29BEFAF9B4D2}"/>
              </a:ext>
            </a:extLst>
          </p:cNvPr>
          <p:cNvPicPr>
            <a:picLocks noChangeAspect="1"/>
          </p:cNvPicPr>
          <p:nvPr/>
        </p:nvPicPr>
        <p:blipFill>
          <a:blip r:embed="rId3"/>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1744543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algn="ctr"/>
            <a:r>
              <a:rPr lang="hi-IN" b="1" dirty="0">
                <a:latin typeface="Nirmala UI" panose="020B0502040204020203" pitchFamily="34" charset="0"/>
                <a:ea typeface="Nirmala UI" panose="020B0502040204020203" pitchFamily="34" charset="0"/>
                <a:cs typeface="Nirmala UI" panose="020B0502040204020203" pitchFamily="34" charset="0"/>
              </a:rPr>
              <a:t>उम्रदराज़ आबादी</a:t>
            </a:r>
            <a:r>
              <a:rPr lang="en-US" b="1" dirty="0">
                <a:latin typeface="Nirmala UI" panose="020B0502040204020203" pitchFamily="34" charset="0"/>
                <a:ea typeface="Nirmala UI" panose="020B0502040204020203" pitchFamily="34" charset="0"/>
                <a:cs typeface="Nirmala UI" panose="020B0502040204020203" pitchFamily="34" charset="0"/>
              </a:rPr>
              <a:t> </a:t>
            </a:r>
            <a:r>
              <a:rPr lang="hi-IN" b="1" dirty="0">
                <a:latin typeface="Nirmala UI" panose="020B0502040204020203" pitchFamily="34" charset="0"/>
                <a:ea typeface="Nirmala UI" panose="020B0502040204020203" pitchFamily="34" charset="0"/>
                <a:cs typeface="Nirmala UI" panose="020B0502040204020203" pitchFamily="34" charset="0"/>
              </a:rPr>
              <a:t>- वृद्धि क्यों?</a:t>
            </a:r>
            <a:br>
              <a:rPr lang="en-US" b="1" dirty="0">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9DE2262B-3FDF-48D4-A854-148B31FEE76B}"/>
              </a:ext>
            </a:extLst>
          </p:cNvPr>
          <p:cNvSpPr txBox="1"/>
          <p:nvPr/>
        </p:nvSpPr>
        <p:spPr>
          <a:xfrm>
            <a:off x="9264965" y="1627260"/>
            <a:ext cx="2812003" cy="313932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t>2030: भारत की 12.5% आबादी 60 वर्ष और उससे अधिक उम्र की होगी</a:t>
            </a:r>
            <a:endParaRPr kumimoji="0" lang="en-US"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hi-IN"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t>2036: भारत की 15% आबादी 60 वर्ष और उससे अधिक उम्र की होगी</a:t>
            </a:r>
            <a:endParaRPr kumimoji="0" lang="en-US"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endParaRPr>
          </a:p>
          <a:p>
            <a:pPr algn="just" defTabSz="914400" eaLnBrk="0" fontAlgn="base" hangingPunct="0">
              <a:spcBef>
                <a:spcPct val="0"/>
              </a:spcBef>
              <a:spcAft>
                <a:spcPct val="0"/>
              </a:spcAft>
              <a:buFontTx/>
              <a:buChar char="•"/>
            </a:pPr>
            <a:r>
              <a:rPr kumimoji="0" lang="hi-IN"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rPr>
              <a:t>2050: भारत की 20.8% आबादी 60 वर्ष और उससे अधिक उम्र की होगी</a:t>
            </a:r>
            <a:endParaRPr kumimoji="0" lang="en-US" altLang="en-US" b="1" i="0" u="none" strike="noStrike" cap="none" normalizeH="0" baseline="0" dirty="0">
              <a:ln>
                <a:noFill/>
              </a:ln>
              <a:solidFill>
                <a:schemeClr val="bg2">
                  <a:lumMod val="20000"/>
                  <a:lumOff val="80000"/>
                </a:schemeClr>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9" name="TextBox 18">
            <a:extLst>
              <a:ext uri="{FF2B5EF4-FFF2-40B4-BE49-F238E27FC236}">
                <a16:creationId xmlns:a16="http://schemas.microsoft.com/office/drawing/2014/main" id="{88AF76AF-050C-4506-8061-856037F8CA12}"/>
              </a:ext>
            </a:extLst>
          </p:cNvPr>
          <p:cNvSpPr txBox="1"/>
          <p:nvPr/>
        </p:nvSpPr>
        <p:spPr>
          <a:xfrm>
            <a:off x="3590772" y="368521"/>
            <a:ext cx="5524199" cy="5509200"/>
          </a:xfrm>
          <a:prstGeom prst="rect">
            <a:avLst/>
          </a:prstGeom>
          <a:noFill/>
        </p:spPr>
        <p:txBody>
          <a:bodyPr wrap="square">
            <a:spAutoFit/>
          </a:bodyPr>
          <a:lstStyle/>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जीवन प्रत्याशा में वृद्धि - स्वास्थ्य देखभाल, स्वच्छता, स्वस्थ जीवन शैली और पोषण में प्रगति के कारण</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घटती प्रजनन दर</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सामाजिक और आर्थिक विकास - जीवनशैली, शिक्षा और रोजगार के अवसरों में बदलाव</a:t>
            </a:r>
            <a:r>
              <a:rPr lang="en-IN" sz="2200" b="1" dirty="0">
                <a:latin typeface="Nirmala UI" panose="020B0502040204020203" pitchFamily="34" charset="0"/>
                <a:ea typeface="Nirmala UI" panose="020B0502040204020203" pitchFamily="34" charset="0"/>
                <a:cs typeface="Nirmala UI" panose="020B0502040204020203" pitchFamily="34" charset="0"/>
              </a:rPr>
              <a:t> </a:t>
            </a: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शहरीकरण - शिक्षा, स्वास्थ्य देखभाल और रोजगार तक बेहतर पहुंच</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सामाजिक दृष्टिकोण</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सांस्कृतिक मानदंडों</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प्रवासन पैटर्न</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r>
              <a:rPr lang="hi-IN" sz="2200" b="1" dirty="0">
                <a:latin typeface="Nirmala UI" panose="020B0502040204020203" pitchFamily="34" charset="0"/>
                <a:ea typeface="Nirmala UI" panose="020B0502040204020203" pitchFamily="34" charset="0"/>
                <a:cs typeface="Nirmala UI" panose="020B0502040204020203" pitchFamily="34" charset="0"/>
              </a:rPr>
              <a:t>सरकारी नीतियां - परिवार नियोजन, स्वास्थ्य देखभाल और सामाजिक सुरक्षा जनसंख्या जनसांख्यिकी को प्रभावित कर सकती हैं।</a:t>
            </a: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q"/>
            </a:pPr>
            <a:endParaRPr lang="en-IN" sz="22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7175" name="Picture 7" descr="Population of senior citizens in India to increase by 20% in 2050 -  OrissaPOST">
            <a:extLst>
              <a:ext uri="{FF2B5EF4-FFF2-40B4-BE49-F238E27FC236}">
                <a16:creationId xmlns:a16="http://schemas.microsoft.com/office/drawing/2014/main" id="{A4563C85-630B-4EB3-9E76-3606BBF3EC7A}"/>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1" y="-34329"/>
            <a:ext cx="3440779" cy="1921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2BC88D7-49B7-F858-6285-924D437EFD09}"/>
              </a:ext>
            </a:extLst>
          </p:cNvPr>
          <p:cNvPicPr>
            <a:picLocks noChangeAspect="1"/>
          </p:cNvPicPr>
          <p:nvPr/>
        </p:nvPicPr>
        <p:blipFill>
          <a:blip r:embed="rId3"/>
          <a:stretch>
            <a:fillRect/>
          </a:stretch>
        </p:blipFill>
        <p:spPr>
          <a:xfrm>
            <a:off x="4491035" y="6092994"/>
            <a:ext cx="7700965" cy="792969"/>
          </a:xfrm>
          <a:prstGeom prst="rect">
            <a:avLst/>
          </a:prstGeom>
        </p:spPr>
      </p:pic>
    </p:spTree>
    <p:extLst>
      <p:ext uri="{BB962C8B-B14F-4D97-AF65-F5344CB8AC3E}">
        <p14:creationId xmlns:p14="http://schemas.microsoft.com/office/powerpoint/2010/main" val="1218373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marR="0" lvl="0" algn="ctr">
              <a:spcBef>
                <a:spcPts val="0"/>
              </a:spcBef>
              <a:spcAft>
                <a:spcPts val="0"/>
              </a:spcAft>
            </a:pPr>
            <a:r>
              <a:rPr lang="hi-IN" sz="3600" b="1" dirty="0">
                <a:effectLst/>
                <a:latin typeface="Nirmala UI" panose="020B0502040204020203" pitchFamily="34" charset="0"/>
                <a:ea typeface="Nirmala UI" panose="020B0502040204020203" pitchFamily="34" charset="0"/>
                <a:cs typeface="Nirmala UI" panose="020B0502040204020203" pitchFamily="34" charset="0"/>
              </a:rPr>
              <a:t>बुजुर्ग दुखी क्यों हैं?</a:t>
            </a:r>
            <a:endParaRPr lang="en-IN" sz="3200"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AE1DC24-196D-41C4-9F01-27DF6704C349}"/>
              </a:ext>
            </a:extLst>
          </p:cNvPr>
          <p:cNvSpPr txBox="1"/>
          <p:nvPr/>
        </p:nvSpPr>
        <p:spPr>
          <a:xfrm>
            <a:off x="3686302" y="554374"/>
            <a:ext cx="7591298" cy="5170646"/>
          </a:xfrm>
          <a:prstGeom prst="rect">
            <a:avLst/>
          </a:prstGeom>
          <a:noFill/>
        </p:spPr>
        <p:txBody>
          <a:bodyPr wrap="square">
            <a:spAutoFit/>
          </a:bodyPr>
          <a:lstStyle/>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अधिकारों एवं आवश्यकताओं के प्रति जागरूकता का अभाव</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सामाजिक कलंक, भेदभाव और उपेक्षा</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अकेलापन और अलगाव</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अवसाद और अन्य मानसिक विकार</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उनके कीमती सामान के चोरी होने का डर</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आपात्कालीन स्थिति में सहायता न मिलने का डर</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दुर्व्यवहार का डर - परिवार में और सार्वजनिक स्थानों पर</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सामाजिक सुरक्षा का अभाव: लगभग 90% बुजुर्ग अनौपचारिक क्षेत्र में काम करते हैं और उन्हें सामाजिक सुरक्षा कवरेज नहीं मिलता है।</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कमजोर गतिशीलता</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प्रियजनों की मृत्यु</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बच्चे बड़े हो रहे हैं</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स्वास्थ्य समस्याएं</a:t>
            </a:r>
          </a:p>
          <a:p>
            <a:pPr marL="342900" marR="0" lvl="0" indent="-342900" algn="just">
              <a:spcBef>
                <a:spcPts val="0"/>
              </a:spcBef>
              <a:spcAft>
                <a:spcPts val="0"/>
              </a:spcAft>
              <a:buFont typeface="Wingdings" panose="05000000000000000000" pitchFamily="2" charset="2"/>
              <a:buChar char="q"/>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सामाजिक और कामकाजी जीवन से अलगाव</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8194" name="Picture 8" descr="Financial elder abuse: how to speak out against it | Protecteur du citoyen">
            <a:extLst>
              <a:ext uri="{FF2B5EF4-FFF2-40B4-BE49-F238E27FC236}">
                <a16:creationId xmlns:a16="http://schemas.microsoft.com/office/drawing/2014/main" id="{85D8E43E-E044-4053-87DA-5D08CA48F5C2}"/>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4764" y="6349"/>
            <a:ext cx="3452296" cy="193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B47C1FD-E2CC-A5F0-803F-1F7F2B0B3B49}"/>
              </a:ext>
            </a:extLst>
          </p:cNvPr>
          <p:cNvPicPr>
            <a:picLocks noChangeAspect="1"/>
          </p:cNvPicPr>
          <p:nvPr/>
        </p:nvPicPr>
        <p:blipFill>
          <a:blip r:embed="rId3"/>
          <a:stretch>
            <a:fillRect/>
          </a:stretch>
        </p:blipFill>
        <p:spPr>
          <a:xfrm>
            <a:off x="4491035" y="6046094"/>
            <a:ext cx="7700965" cy="792969"/>
          </a:xfrm>
          <a:prstGeom prst="rect">
            <a:avLst/>
          </a:prstGeom>
        </p:spPr>
      </p:pic>
    </p:spTree>
    <p:extLst>
      <p:ext uri="{BB962C8B-B14F-4D97-AF65-F5344CB8AC3E}">
        <p14:creationId xmlns:p14="http://schemas.microsoft.com/office/powerpoint/2010/main" val="253043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lstStyle/>
          <a:p>
            <a:pPr algn="ctr">
              <a:spcBef>
                <a:spcPts val="0"/>
              </a:spcBef>
            </a:pPr>
            <a:b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वृद्धों की देखभाल - हमारी सामाजिक जिम्मेदारी</a:t>
            </a:r>
            <a:endParaRPr lang="en-IN" sz="3200"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E3C3CE1B-358D-4A54-9668-F82EA656C333}"/>
              </a:ext>
            </a:extLst>
          </p:cNvPr>
          <p:cNvSpPr txBox="1"/>
          <p:nvPr/>
        </p:nvSpPr>
        <p:spPr>
          <a:xfrm>
            <a:off x="3686302" y="846837"/>
            <a:ext cx="7881584" cy="4785926"/>
          </a:xfrm>
          <a:prstGeom prst="rect">
            <a:avLst/>
          </a:prstGeom>
          <a:noFill/>
        </p:spPr>
        <p:txBody>
          <a:bodyPr wrap="square">
            <a:spAutoFit/>
          </a:bodyPr>
          <a:lstStyle/>
          <a:p>
            <a:pPr marR="0" algn="just">
              <a:lnSpc>
                <a:spcPct val="107000"/>
              </a:lnSpc>
              <a:spcBef>
                <a:spcPts val="0"/>
              </a:spcBef>
              <a:spcAft>
                <a:spcPts val="0"/>
              </a:spcAft>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वृद्धों की देखभाल एक सामाजिक जिम्मेदारी है जो पारिवारिक बंधनों से ऊपर उठकर व्यापक समुदाय तक फैली हुई है। </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p>
          <a:p>
            <a:pPr marR="0" algn="just">
              <a:lnSpc>
                <a:spcPct val="107000"/>
              </a:lnSpc>
              <a:spcBef>
                <a:spcPts val="0"/>
              </a:spcBef>
              <a:spcAft>
                <a:spcPts val="0"/>
              </a:spcAft>
              <a:tabLst>
                <a:tab pos="2823845" algn="l"/>
              </a:tabLst>
            </a:pP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उम्र की बुद्धिमत्ता को स्वीकार करना</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विरासत का संरक्षण</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भावनात्मक कल्याण सुनिश्चित करना</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अंतर-पीढ़ीगत बंधन</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स्वास्थ्य देखभाल और गरिमापूर्ण जीवन</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वित्तीय सहायता और सुरक्षा</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बुजुर्गों के साथ दुर्व्यवहार को रोकने के लिए उपाय लागू करना</a:t>
            </a:r>
          </a:p>
          <a:p>
            <a:pPr marL="342900" indent="-342900" algn="just">
              <a:lnSpc>
                <a:spcPct val="107000"/>
              </a:lnSpc>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वृद्धों के अधिकारों और सम्मान की रक्षा करना</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lnSpc>
                <a:spcPct val="107000"/>
              </a:lnSpc>
              <a:tabLst>
                <a:tab pos="2823845" algn="l"/>
              </a:tabLst>
            </a:pP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Wingdings" panose="05000000000000000000" pitchFamily="2" charset="2"/>
              <a:buChar char="q"/>
              <a:tabLst>
                <a:tab pos="2823845" algn="l"/>
              </a:tabLst>
            </a:pP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22530" name="Picture 2" descr="Elderly Care - Blog | Wishesandblessings | Ngo In Delhi">
            <a:extLst>
              <a:ext uri="{FF2B5EF4-FFF2-40B4-BE49-F238E27FC236}">
                <a16:creationId xmlns:a16="http://schemas.microsoft.com/office/drawing/2014/main" id="{F205B903-0B0D-459A-ABB3-273477C65D03}"/>
              </a:ext>
            </a:extLst>
          </p:cNvPr>
          <p:cNvPicPr>
            <a:picLocks noChangeAspect="1" noChangeArrowheads="1"/>
          </p:cNvPicPr>
          <p:nvPr/>
        </p:nvPicPr>
        <p:blipFill>
          <a:blip r:embed="rId2" r:link="rId3">
            <a:lum contrast="-20000"/>
            <a:extLst>
              <a:ext uri="{28A0092B-C50C-407E-A947-70E740481C1C}">
                <a14:useLocalDpi xmlns:a14="http://schemas.microsoft.com/office/drawing/2010/main" val="0"/>
              </a:ext>
            </a:extLst>
          </a:blip>
          <a:srcRect/>
          <a:stretch>
            <a:fillRect/>
          </a:stretch>
        </p:blipFill>
        <p:spPr bwMode="auto">
          <a:xfrm>
            <a:off x="22225" y="31750"/>
            <a:ext cx="3406775" cy="2270687"/>
          </a:xfrm>
          <a:prstGeom prst="rect">
            <a:avLst/>
          </a:prstGeom>
          <a:noFill/>
          <a:ln w="28575">
            <a:solidFill>
              <a:srgbClr val="2E74B5"/>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BD30845-FF86-2B2A-A4A9-FC2F9538A54F}"/>
              </a:ext>
            </a:extLst>
          </p:cNvPr>
          <p:cNvPicPr>
            <a:picLocks noChangeAspect="1"/>
          </p:cNvPicPr>
          <p:nvPr/>
        </p:nvPicPr>
        <p:blipFill>
          <a:blip r:embed="rId4"/>
          <a:stretch>
            <a:fillRect/>
          </a:stretch>
        </p:blipFill>
        <p:spPr>
          <a:xfrm>
            <a:off x="4491035" y="6062276"/>
            <a:ext cx="7700965" cy="792969"/>
          </a:xfrm>
          <a:prstGeom prst="rect">
            <a:avLst/>
          </a:prstGeom>
        </p:spPr>
      </p:pic>
    </p:spTree>
    <p:extLst>
      <p:ext uri="{BB962C8B-B14F-4D97-AF65-F5344CB8AC3E}">
        <p14:creationId xmlns:p14="http://schemas.microsoft.com/office/powerpoint/2010/main" val="455666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fontScale="90000"/>
          </a:bodyPr>
          <a:lstStyle/>
          <a:p>
            <a:pPr algn="ctr">
              <a:spcBef>
                <a:spcPts val="0"/>
              </a:spcBef>
            </a:pPr>
            <a:b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 </a:t>
            </a:r>
            <a:b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वृद्धों की देखभाल - हमारी सामाजिक जिम्मेदारी</a:t>
            </a:r>
            <a: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 –</a:t>
            </a:r>
            <a:br>
              <a:rPr lang="en-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r>
              <a:rPr lang="hi-IN" sz="3000" b="1" i="1" dirty="0">
                <a:effectLst/>
                <a:latin typeface="Nirmala UI" panose="020B0502040204020203" pitchFamily="34" charset="0"/>
                <a:ea typeface="Nirmala UI" panose="020B0502040204020203" pitchFamily="34" charset="0"/>
                <a:cs typeface="Nirmala UI" panose="020B0502040204020203" pitchFamily="34" charset="0"/>
              </a:rPr>
              <a:t>एक जैसा दृष्टिकोण नहीं है</a:t>
            </a:r>
            <a:br>
              <a:rPr lang="en-IN" dirty="0">
                <a:effectLst/>
                <a:latin typeface="Nirmala UI" panose="020B0502040204020203" pitchFamily="34" charset="0"/>
                <a:ea typeface="Nirmala UI" panose="020B0502040204020203" pitchFamily="34" charset="0"/>
                <a:cs typeface="Nirmala UI" panose="020B0502040204020203" pitchFamily="34" charset="0"/>
              </a:rPr>
            </a:br>
            <a:endParaRPr lang="en-IN"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E3C3CE1B-358D-4A54-9668-F82EA656C333}"/>
              </a:ext>
            </a:extLst>
          </p:cNvPr>
          <p:cNvSpPr txBox="1"/>
          <p:nvPr/>
        </p:nvSpPr>
        <p:spPr>
          <a:xfrm>
            <a:off x="3450102" y="430684"/>
            <a:ext cx="8153826" cy="5599674"/>
          </a:xfrm>
          <a:prstGeom prst="rect">
            <a:avLst/>
          </a:prstGeom>
          <a:noFill/>
        </p:spPr>
        <p:txBody>
          <a:bodyPr wrap="square">
            <a:spAutoFit/>
          </a:bodyPr>
          <a:lstStyle/>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व्यक्तिगत देखभाल, सहानुभूति, और आपके समुदाय में वृद्ध व्यक्तियों के जीवन को बेहतर बनाने के लिए वास्तविक प्रतिबद्धता</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हर छोटा प्रयास मायने रखता है</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सामाजिक समर्थन - व्यक्ति विभिन्न तरीकों से एक-दूसरे की सहायता करते हैं - वाद्य, सूचनात्मक और भावनात्मक</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वाद्य समर्थन - भौतिक सहायता प्रदान करना, जैसे वित्तीय सहायता या दैनिक कार्यों में सहायता</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सूचनात्मक समर्थन - व्यक्तियों को वर्तमान कठिनाइयों से निपटने में मदद करने के लिए प्रासंगिक जानकारी, आमतौर पर सलाह या मार्गदर्शन के रूप में</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भावनात्मक समर्थन - सहानुभूति, देखभाल और आश्वासन की अभिव्यक्ति</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सामाजिक समर्थन - तीन स्तर: प्राथमिक, माध्यमिक और तृतीयक</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प्राथमिक स्तर - परिवार और करीबी रिश्तेदारों से सहयोग</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माध्यमिक स्तर - दोस्तों और पड़ोसियों से समर्थन</a:t>
            </a:r>
          </a:p>
          <a:p>
            <a:pPr marL="342900" marR="0" indent="-342900" algn="just">
              <a:lnSpc>
                <a:spcPct val="107000"/>
              </a:lnSpc>
              <a:spcBef>
                <a:spcPts val="0"/>
              </a:spcBef>
              <a:spcAft>
                <a:spcPts val="0"/>
              </a:spcAft>
              <a:buFont typeface="Wingdings" panose="05000000000000000000" pitchFamily="2" charset="2"/>
              <a:buChar char="q"/>
              <a:tabLst>
                <a:tab pos="2823845" algn="l"/>
              </a:tabLst>
            </a:pPr>
            <a:r>
              <a:rPr lang="hi-IN" sz="2100" b="1" dirty="0">
                <a:effectLst/>
                <a:latin typeface="Nirmala UI" panose="020B0502040204020203" pitchFamily="34" charset="0"/>
                <a:ea typeface="Nirmala UI" panose="020B0502040204020203" pitchFamily="34" charset="0"/>
                <a:cs typeface="Nirmala UI" panose="020B0502040204020203" pitchFamily="34" charset="0"/>
              </a:rPr>
              <a:t>तृतीयक स्तर - संस्थानों और संगठनों से समर्थन</a:t>
            </a:r>
            <a:endParaRPr lang="en-IN" sz="21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23554" name="Picture 2" descr="61pc of India's elderly population will have no income security by 2050">
            <a:extLst>
              <a:ext uri="{FF2B5EF4-FFF2-40B4-BE49-F238E27FC236}">
                <a16:creationId xmlns:a16="http://schemas.microsoft.com/office/drawing/2014/main" id="{592ADDB2-BF15-42A2-BE6C-36D07CBEB8D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0638" y="4763"/>
            <a:ext cx="3429464"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20E07C8-42FD-F798-DBE9-E5A008A66F8A}"/>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3107016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marL="0" marR="0" algn="ctr">
              <a:lnSpc>
                <a:spcPct val="107000"/>
              </a:lnSpc>
              <a:spcBef>
                <a:spcPts val="0"/>
              </a:spcBef>
              <a:spcAft>
                <a:spcPts val="0"/>
              </a:spcAft>
              <a:tabLst>
                <a:tab pos="2823845" algn="l"/>
              </a:tabLst>
            </a:pPr>
            <a: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परिवार में बुजुर्गों की देखभाल</a:t>
            </a:r>
            <a:endParaRPr lang="en-IN"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9218" name="Picture 11" descr="7 Ways to Show Respect and Care for our Elders | Assured Home Nursing">
            <a:extLst>
              <a:ext uri="{FF2B5EF4-FFF2-40B4-BE49-F238E27FC236}">
                <a16:creationId xmlns:a16="http://schemas.microsoft.com/office/drawing/2014/main" id="{D2377389-7C58-4EAF-8532-078F26CB5FE3}"/>
              </a:ext>
            </a:extLst>
          </p:cNvPr>
          <p:cNvPicPr>
            <a:picLocks noChangeAspect="1" noChangeArrowheads="1"/>
          </p:cNvPicPr>
          <p:nvPr/>
        </p:nvPicPr>
        <p:blipFill>
          <a:blip r:link="rId2">
            <a:extLst>
              <a:ext uri="{28A0092B-C50C-407E-A947-70E740481C1C}">
                <a14:useLocalDpi xmlns:a14="http://schemas.microsoft.com/office/drawing/2010/main" val="0"/>
              </a:ext>
            </a:extLst>
          </a:blip>
          <a:srcRect l="-121" t="8847" b="29004"/>
          <a:stretch>
            <a:fillRect/>
          </a:stretch>
        </p:blipFill>
        <p:spPr bwMode="auto">
          <a:xfrm>
            <a:off x="1587" y="3175"/>
            <a:ext cx="3485859" cy="181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F9F9C24-100F-46D1-B4E4-979D5D91AA93}"/>
              </a:ext>
            </a:extLst>
          </p:cNvPr>
          <p:cNvSpPr txBox="1"/>
          <p:nvPr/>
        </p:nvSpPr>
        <p:spPr>
          <a:xfrm>
            <a:off x="3545502" y="435802"/>
            <a:ext cx="8225584" cy="5710089"/>
          </a:xfrm>
          <a:prstGeom prst="rect">
            <a:avLst/>
          </a:prstGeom>
          <a:noFill/>
        </p:spPr>
        <p:txBody>
          <a:bodyPr wrap="square">
            <a:spAutoFit/>
          </a:bodyPr>
          <a:lstStyle/>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धैर्यवान और दयालु रहें, क्योंकि कम सुनने और देखने की क्षमता के कारण वे अलग-थलग महसूस कर सकते हैं</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स्वास्थ्य और कल्याण केंद्रों पर जांच के लिए उनके साथ जाएं</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उन बुज़ुर्गों के लिए गृह मुलाकात की व्यवस्था करें जो प्रतिबंधित हैं या बिस्तर पर हैं</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गिरने और फ्रैक्चर का खतरा - उचित जूते सुनिश्चित करें और गीले फर्श और फिसलन वाली सीढ़ियों से बचें।</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बुजुर्ग व्यक्तियों के लिए सहायता समूहों में नामांकन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स्वस्थ आहार प्रदान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एक सुरक्षित घरेलू वातावरण बनाएं</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पर्याप्त रोशनी सुनिश्चित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खिड़कियों, सीढ़ियों और बाथरूमों पर गार्ड लगाएँ</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समर्थन के लिए बाथरूम और रैंप में गैर-फिसलन वाले फर्श सुनिश्चित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दरवाजों और सीढ़ियों को परिभाषित करने के लिए रंगों का प्रयोग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आरामदायक और मजबूत फर्नीचर प्रदान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शोर पर नियंत्रण रखें</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स्वच्छता बनाए रखें</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शॉक-प्रूफ़ विद्युत उपकरण सुनिश्चित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सुरक्षा के लिए कॉल बेल का प्रयोग करें</a:t>
            </a:r>
          </a:p>
          <a:p>
            <a:pPr marL="342900" marR="0" lvl="0" indent="-342900" algn="just">
              <a:lnSpc>
                <a:spcPct val="107000"/>
              </a:lnSpc>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जरूरत पड़ने पर मदद के लिए कॉल करें</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DB34E2C7-0AE7-D685-2F56-8BC19A2CC347}"/>
              </a:ext>
            </a:extLst>
          </p:cNvPr>
          <p:cNvPicPr>
            <a:picLocks noChangeAspect="1"/>
          </p:cNvPicPr>
          <p:nvPr/>
        </p:nvPicPr>
        <p:blipFill>
          <a:blip r:embed="rId3"/>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1148498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marL="0" marR="0" algn="ctr">
              <a:lnSpc>
                <a:spcPct val="107000"/>
              </a:lnSpc>
              <a:spcBef>
                <a:spcPts val="0"/>
              </a:spcBef>
              <a:spcAft>
                <a:spcPts val="0"/>
              </a:spcAft>
              <a:tabLst>
                <a:tab pos="2823845" algn="l"/>
              </a:tabLst>
            </a:pP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वृद्धों की देखभाल - शैक्षणिक संस्थानों की भूमिका</a:t>
            </a:r>
            <a:endParaRPr lang="en-IN"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08233FC-A2B3-4AC1-801F-00DCE91E335D}"/>
              </a:ext>
            </a:extLst>
          </p:cNvPr>
          <p:cNvSpPr txBox="1"/>
          <p:nvPr/>
        </p:nvSpPr>
        <p:spPr>
          <a:xfrm>
            <a:off x="3439106" y="226877"/>
            <a:ext cx="8375069" cy="5909310"/>
          </a:xfrm>
          <a:prstGeom prst="rect">
            <a:avLst/>
          </a:prstGeom>
          <a:noFill/>
        </p:spPr>
        <p:txBody>
          <a:bodyPr wrap="square">
            <a:spAutoFit/>
          </a:bodyPr>
          <a:lstStyle/>
          <a:p>
            <a:pPr algn="ctr"/>
            <a:r>
              <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अपने शैक्षणिक संस्थान, स्कूल, परिवार, पड़ोस और समुदाय के भीतर बुजुर्गों की देखभाल में छात्रों की भागीदारी को बढ़ावा देने के लिए एक ऐसी संस्कृति विकसित करना शामिल है जो सहानुभूति, भागीदारी और सामाजिक जिम्मेदारी को महत्व देती है। </a:t>
            </a:r>
            <a:endPar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endParaRPr>
          </a:p>
          <a:p>
            <a:pPr algn="ctr"/>
            <a:endParaRPr lang="en-IN" sz="1800" b="1" i="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बुजुर्गों की देखभाल को पाठ्यक्रम में एकीकृत करें: ऐसे मॉड्यूल या पाठ्यक्रम शामिल करें जो जराचिकित्सा, वरिष्ठ देखभाल और उम्र बढ़ने वाली आबादी के सामने आने वाली कठिनाइयों से संबंधित विषयों को संबोधित करते हैं।</a:t>
            </a:r>
          </a:p>
          <a:p>
            <a:pPr marL="285750" indent="-285750" algn="just">
              <a:buFont typeface="Wingdings" panose="05000000000000000000" pitchFamily="2" charset="2"/>
              <a:buChar char="q"/>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सेवा-शिक्षण कार्यक्रम: सेवा-शिक्षण पहल स्थापित करें जो छात्रों को पास के नर्सिंग होम, सहायता प्राप्त रहने की सुविधाओं, या बुजुर्गों की देखभाल करने वाले सामुदायिक केंद्रों में स्वयंसेवा करके व्यावहारिक अनुभवों में सक्रिय रूप से भाग लेने की अनुमति देती है।</a:t>
            </a:r>
          </a:p>
          <a:p>
            <a:pPr marL="285750" indent="-285750" algn="just">
              <a:buFont typeface="Wingdings" panose="05000000000000000000" pitchFamily="2" charset="2"/>
              <a:buChar char="q"/>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इंटर्नशिप के अवसर: स्वास्थ्य देखभाल, सामाजिक कार्य या इसी तरह के विषयों का अध्ययन करने वाले छात्रों को इंटर्नशिप प्रदान करने के लिए वृद्धावस्था देखभाल में विशेषज्ञता वाले संस्थानों के साथ सहयोग बनाना।</a:t>
            </a:r>
          </a:p>
          <a:p>
            <a:pPr marL="285750" indent="-285750" algn="just">
              <a:buFont typeface="Wingdings" panose="05000000000000000000" pitchFamily="2" charset="2"/>
              <a:buChar char="q"/>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वरिष्ठ देखभाल के प्रावधान के लिए समर्पित छात्र-नेतृत्व वाले समूहों या समितियों की स्थापना करें। इन संगठनों में कार्यक्रमों, सेमिनारों और स्वयंसेवी गतिविधियों का समन्वय और व्यवस्था करने की क्षमता है जिनका उद्देश्य सामाजिक संपर्क को प्रोत्साहित करना और बुजुर्गों को सहायता प्रदान करना है।</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4578" name="Picture 13" descr="Old-age woes - The Statesman">
            <a:extLst>
              <a:ext uri="{FF2B5EF4-FFF2-40B4-BE49-F238E27FC236}">
                <a16:creationId xmlns:a16="http://schemas.microsoft.com/office/drawing/2014/main" id="{BA154BD2-7110-42BB-876A-E694935813F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174" y="3174"/>
            <a:ext cx="3407355" cy="227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EDB89EA-9CD9-A7F8-C6B7-A4DF687E51F8}"/>
              </a:ext>
            </a:extLst>
          </p:cNvPr>
          <p:cNvPicPr>
            <a:picLocks noChangeAspect="1"/>
          </p:cNvPicPr>
          <p:nvPr/>
        </p:nvPicPr>
        <p:blipFill>
          <a:blip r:embed="rId4"/>
          <a:stretch>
            <a:fillRect/>
          </a:stretch>
        </p:blipFill>
        <p:spPr>
          <a:xfrm>
            <a:off x="4491035" y="6191250"/>
            <a:ext cx="7700965" cy="666750"/>
          </a:xfrm>
          <a:prstGeom prst="rect">
            <a:avLst/>
          </a:prstGeom>
        </p:spPr>
      </p:pic>
    </p:spTree>
    <p:extLst>
      <p:ext uri="{BB962C8B-B14F-4D97-AF65-F5344CB8AC3E}">
        <p14:creationId xmlns:p14="http://schemas.microsoft.com/office/powerpoint/2010/main" val="185780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marL="0" marR="0" algn="ctr">
              <a:lnSpc>
                <a:spcPct val="107000"/>
              </a:lnSpc>
              <a:spcBef>
                <a:spcPts val="0"/>
              </a:spcBef>
              <a:spcAft>
                <a:spcPts val="0"/>
              </a:spcAft>
              <a:tabLst>
                <a:tab pos="2823845" algn="l"/>
              </a:tabLst>
            </a:pPr>
            <a:r>
              <a:rPr lang="hi-IN" b="1" dirty="0">
                <a:effectLst/>
                <a:latin typeface="Nirmala UI" panose="020B0502040204020203" pitchFamily="34" charset="0"/>
                <a:ea typeface="Nirmala UI" panose="020B0502040204020203" pitchFamily="34" charset="0"/>
                <a:cs typeface="Nirmala UI" panose="020B0502040204020203" pitchFamily="34" charset="0"/>
              </a:rPr>
              <a:t>वृद्धों की देखभाल - शैक्षणिक संस्थानों की भूमिका</a:t>
            </a:r>
            <a:endParaRPr lang="en-IN"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08233FC-A2B3-4AC1-801F-00DCE91E335D}"/>
              </a:ext>
            </a:extLst>
          </p:cNvPr>
          <p:cNvSpPr txBox="1"/>
          <p:nvPr/>
        </p:nvSpPr>
        <p:spPr>
          <a:xfrm>
            <a:off x="3686301" y="469773"/>
            <a:ext cx="8204099" cy="2031325"/>
          </a:xfrm>
          <a:prstGeom prst="rect">
            <a:avLst/>
          </a:prstGeom>
          <a:noFill/>
        </p:spPr>
        <p:txBody>
          <a:bodyPr wrap="square">
            <a:spAutoFit/>
          </a:bodyPr>
          <a:lstStyle/>
          <a:p>
            <a:pPr algn="ctr"/>
            <a:r>
              <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अपने शैक्षणिक संस्थान, स्कूल, परिवार, पड़ोस और समुदाय के भीतर बुजुर्गों की देखभाल में छात्रों की भागीदारी को बढ़ावा देने के लिए एक ऐसी संस्कृति विकसित करना शामिल है जो सहानुभूति, भागीदारी और सामाजिक जिम्मेदारी को महत्व देती है। </a:t>
            </a:r>
          </a:p>
          <a:p>
            <a:pPr algn="ctr"/>
            <a:endPar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endParaRPr>
          </a:p>
          <a:p>
            <a:pPr algn="ctr"/>
            <a:r>
              <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 </a:t>
            </a:r>
          </a:p>
          <a:p>
            <a:pPr algn="ctr"/>
            <a:endParaRPr lang="en-IN" sz="1800" b="1" i="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6EDCA952-9078-42BC-81B9-53EA78AD0103}"/>
              </a:ext>
            </a:extLst>
          </p:cNvPr>
          <p:cNvSpPr txBox="1"/>
          <p:nvPr/>
        </p:nvSpPr>
        <p:spPr>
          <a:xfrm>
            <a:off x="3468914" y="1460560"/>
            <a:ext cx="8204100" cy="3970318"/>
          </a:xfrm>
          <a:prstGeom prst="rect">
            <a:avLst/>
          </a:prstGeom>
          <a:noFill/>
        </p:spPr>
        <p:txBody>
          <a:bodyPr wrap="square">
            <a:spAutoFit/>
          </a:bodyPr>
          <a:lstStyle/>
          <a:p>
            <a:pPr marL="285750" marR="0" indent="-285750" algn="just">
              <a:spcBef>
                <a:spcPts val="0"/>
              </a:spcBef>
              <a:spcAft>
                <a:spcPts val="0"/>
              </a:spcAft>
              <a:buFont typeface="Wingdings" panose="05000000000000000000" pitchFamily="2" charset="2"/>
              <a:buChar char="q"/>
            </a:pP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 वरिष्ठ देखभाल में व्यावहारिक कौशल, जैसे प्रभावी संचार, सहानुभूति विकास और वृद्ध व्यक्तियों की आवश्यकताओं की समझ प्रदान करने के लिए सेमिनार और प्रशिक्षण सत्र आयोजित करें।</a:t>
            </a:r>
          </a:p>
          <a:p>
            <a:pPr marL="285750" marR="0" indent="-285750" algn="just">
              <a:spcBef>
                <a:spcPts val="0"/>
              </a:spcBef>
              <a:spcAft>
                <a:spcPts val="0"/>
              </a:spcAft>
              <a:buFont typeface="Wingdings" panose="05000000000000000000" pitchFamily="2" charset="2"/>
              <a:buChar char="q"/>
            </a:pPr>
            <a:endParaRPr lang="hi-IN"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just">
              <a:spcBef>
                <a:spcPts val="0"/>
              </a:spcBef>
              <a:spcAft>
                <a:spcPts val="0"/>
              </a:spcAft>
              <a:buFont typeface="Wingdings" panose="05000000000000000000" pitchFamily="2" charset="2"/>
              <a:buChar char="q"/>
            </a:pPr>
            <a:r>
              <a:rPr lang="hi-IN" b="1" dirty="0">
                <a:effectLst/>
                <a:latin typeface="Nirmala UI" panose="020B0502040204020203" pitchFamily="34" charset="0"/>
                <a:ea typeface="Nirmala UI" panose="020B0502040204020203" pitchFamily="34" charset="0"/>
                <a:cs typeface="Nirmala UI" panose="020B0502040204020203" pitchFamily="34" charset="0"/>
              </a:rPr>
              <a:t>सामुदायिक आउटरीच कार्यक्रम: बुजुर्ग लोगों के लिए स्वास्थ्य मेलों, सूचनात्मक कार्यशालाओं या अवकाश कार्यक्रमों का समन्वय करें।</a:t>
            </a:r>
          </a:p>
          <a:p>
            <a:pPr marR="0" algn="just">
              <a:spcBef>
                <a:spcPts val="0"/>
              </a:spcBef>
              <a:spcAft>
                <a:spcPts val="0"/>
              </a:spcAft>
            </a:pPr>
            <a:endParaRPr lang="hi-IN"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just">
              <a:spcBef>
                <a:spcPts val="0"/>
              </a:spcBef>
              <a:spcAft>
                <a:spcPts val="0"/>
              </a:spcAft>
              <a:buFont typeface="Wingdings" panose="05000000000000000000" pitchFamily="2" charset="2"/>
              <a:buChar char="q"/>
            </a:pPr>
            <a:r>
              <a:rPr lang="hi-IN" b="1" dirty="0">
                <a:effectLst/>
                <a:latin typeface="Nirmala UI" panose="020B0502040204020203" pitchFamily="34" charset="0"/>
                <a:ea typeface="Nirmala UI" panose="020B0502040204020203" pitchFamily="34" charset="0"/>
                <a:cs typeface="Nirmala UI" panose="020B0502040204020203" pitchFamily="34" charset="0"/>
              </a:rPr>
              <a:t>अंतर-पीढ़ीगत पहलों को लागू करें - मार्गदर्शन, संयुक्त परियोजनाओं या सहयोगात्मक गतिविधियों के लिए छात्रों को बड़ों के साथ जोड़ने की सुविधा प्रदान करें।</a:t>
            </a:r>
          </a:p>
          <a:p>
            <a:pPr marL="285750" marR="0" indent="-285750" algn="just">
              <a:spcBef>
                <a:spcPts val="0"/>
              </a:spcBef>
              <a:spcAft>
                <a:spcPts val="0"/>
              </a:spcAft>
              <a:buFont typeface="Wingdings" panose="05000000000000000000" pitchFamily="2" charset="2"/>
              <a:buChar char="q"/>
            </a:pPr>
            <a:endParaRPr lang="hi-IN"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just">
              <a:spcBef>
                <a:spcPts val="0"/>
              </a:spcBef>
              <a:spcAft>
                <a:spcPts val="0"/>
              </a:spcAft>
              <a:buFont typeface="Wingdings" panose="05000000000000000000" pitchFamily="2" charset="2"/>
              <a:buChar char="q"/>
            </a:pPr>
            <a:r>
              <a:rPr lang="hi-IN" b="1" dirty="0">
                <a:effectLst/>
                <a:latin typeface="Nirmala UI" panose="020B0502040204020203" pitchFamily="34" charset="0"/>
                <a:ea typeface="Nirmala UI" panose="020B0502040204020203" pitchFamily="34" charset="0"/>
                <a:cs typeface="Nirmala UI" panose="020B0502040204020203" pitchFamily="34" charset="0"/>
              </a:rPr>
              <a:t>वृद्धावस्था कल्याण क्लीनिक: परिसर में या स्थानीय स्वास्थ्य देखभाल पेशेवरों के साथ साझेदारी में कल्याण क्लीनिक स्थापित करें, जो वृद्ध आबादी के लिए व्यापक स्वास्थ्य मूल्यांकन, जांच और शैक्षिक कार्यक्रम प्रदान करते हैं।</a:t>
            </a:r>
            <a:endParaRPr lang="en-IN"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25603" name="Picture 15" descr="Page 2 | Happy Indian Old Couple Images - Free Download on Freepik">
            <a:extLst>
              <a:ext uri="{FF2B5EF4-FFF2-40B4-BE49-F238E27FC236}">
                <a16:creationId xmlns:a16="http://schemas.microsoft.com/office/drawing/2014/main" id="{3B8D3ED3-0536-4E5B-AFA5-68813011159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351" y="4763"/>
            <a:ext cx="3462564" cy="193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4D162D1-1E53-2DD3-3A91-0497C15058BC}"/>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2449198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marL="0" marR="0" algn="ctr">
              <a:lnSpc>
                <a:spcPct val="107000"/>
              </a:lnSpc>
              <a:spcBef>
                <a:spcPts val="0"/>
              </a:spcBef>
              <a:spcAft>
                <a:spcPts val="0"/>
              </a:spcAft>
              <a:tabLst>
                <a:tab pos="2823845" algn="l"/>
              </a:tabLst>
            </a:pPr>
            <a:r>
              <a:rPr lang="hi-IN" b="1" dirty="0">
                <a:effectLst/>
                <a:latin typeface="Nirmala UI" panose="020B0502040204020203" pitchFamily="34" charset="0"/>
                <a:ea typeface="Nirmala UI" panose="020B0502040204020203" pitchFamily="34" charset="0"/>
                <a:cs typeface="Nirmala UI" panose="020B0502040204020203" pitchFamily="34" charset="0"/>
              </a:rPr>
              <a:t>वृद्धों की देखभाल - शैक्षणिक संस्थानों की भूमिका</a:t>
            </a:r>
            <a:endParaRPr lang="en-IN"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08233FC-A2B3-4AC1-801F-00DCE91E335D}"/>
              </a:ext>
            </a:extLst>
          </p:cNvPr>
          <p:cNvSpPr txBox="1"/>
          <p:nvPr/>
        </p:nvSpPr>
        <p:spPr>
          <a:xfrm>
            <a:off x="3686302" y="469773"/>
            <a:ext cx="7986712" cy="2031325"/>
          </a:xfrm>
          <a:prstGeom prst="rect">
            <a:avLst/>
          </a:prstGeom>
          <a:noFill/>
        </p:spPr>
        <p:txBody>
          <a:bodyPr wrap="square">
            <a:spAutoFit/>
          </a:bodyPr>
          <a:lstStyle/>
          <a:p>
            <a:pPr algn="ctr"/>
            <a:r>
              <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अपने शैक्षणिक संस्थान, स्कूल, परिवार, पड़ोस और समुदाय के भीतर बुजुर्गों की देखभाल में छात्रों की भागीदारी को बढ़ावा देने के लिए एक ऐसी संस्कृति विकसित करना शामिल है जो सहानुभूति, भागीदारी और सामाजिक जिम्मेदारी को महत्व देती है। </a:t>
            </a:r>
            <a:endPar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endParaRPr>
          </a:p>
          <a:p>
            <a:pPr algn="ctr"/>
            <a:r>
              <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 </a:t>
            </a:r>
          </a:p>
          <a:p>
            <a:pPr algn="ctr"/>
            <a:endParaRPr lang="en-IN" sz="1800" b="1" i="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1" name="TextBox 10">
            <a:extLst>
              <a:ext uri="{FF2B5EF4-FFF2-40B4-BE49-F238E27FC236}">
                <a16:creationId xmlns:a16="http://schemas.microsoft.com/office/drawing/2014/main" id="{7FDF2683-5D4A-4797-AAEF-554C99FB29A7}"/>
              </a:ext>
            </a:extLst>
          </p:cNvPr>
          <p:cNvSpPr txBox="1"/>
          <p:nvPr/>
        </p:nvSpPr>
        <p:spPr>
          <a:xfrm>
            <a:off x="3512457" y="1400835"/>
            <a:ext cx="8273143" cy="4247317"/>
          </a:xfrm>
          <a:prstGeom prst="rect">
            <a:avLst/>
          </a:prstGeom>
          <a:noFill/>
        </p:spPr>
        <p:txBody>
          <a:bodyPr wrap="square">
            <a:spAutoFit/>
          </a:bodyPr>
          <a:lstStyle/>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जागरूकता अभियान: पोस्टर, प्रस्तुतियाँ और सोशल मीडिया</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वरिष्ठ साथी कार्यक्रम: छात्र अपना समय वृद्ध लोगों के साथ जुड़ने, साहचर्य, सहायता की पेशकश करने या सिर्फ विनम्र बातचीत में शामिल होने के लिए देते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छात्र देखभालकर्ताओं के लिए सहायता प्रदान करने वाले नेटवर्क: परामर्श सेवाएँ, सूचनात्मक सेमिनार और सहकर्मी सहायता समूह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कैंपस के कार्यक्रम जिनमें बुजुर्ग शामिल होते हैं: कैंपस के कार्यक्रम, गतिविधियां - इसमें बैठने की व्यवस्था, रैंप और अन्य आवश्यक समायोजन का प्रावधान शामिल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कहानी सुनाने की पहल - पड़ोस में रहने वाले वृद्ध लोगों के जीवन के आख्यानों, अनुभवों और दूरदर्शिता का प्रसार करें।</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केंद्रीकृत स्वयंसेवी प्लेटफ़ॉर्म - छात्र समुदाय के भीतर वरिष्ठ देखभाल स्वयंसेवक अवसरों की खोज और पंजीकरण कर सकते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अतिथि व्याख्यान - जेरोन्टोलॉजी के विशेषज्ञों, स्वास्थ्य देखभाल पेशेवरों, या वृद्ध देखभाल में पर्याप्त विशेषज्ञता वाले व्यक्तियों के साथ।</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285750" marR="0" indent="-285750" algn="just">
              <a:spcBef>
                <a:spcPts val="0"/>
              </a:spcBef>
              <a:spcAft>
                <a:spcPts val="0"/>
              </a:spcAft>
              <a:buFont typeface="Wingdings" panose="05000000000000000000" pitchFamily="2" charset="2"/>
              <a:buChar char="q"/>
            </a:pP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just">
              <a:spcBef>
                <a:spcPts val="0"/>
              </a:spcBef>
              <a:spcAft>
                <a:spcPts val="0"/>
              </a:spcAft>
              <a:buFont typeface="Wingdings" panose="05000000000000000000" pitchFamily="2" charset="2"/>
              <a:buChar char="q"/>
            </a:pP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26627" name="Picture 16" descr="950+ Elderly Indian Couple Stock Videos and Royalty-Free Footage - iStock | Elderly  couple, Elderly middle eastern couple, Family">
            <a:extLst>
              <a:ext uri="{FF2B5EF4-FFF2-40B4-BE49-F238E27FC236}">
                <a16:creationId xmlns:a16="http://schemas.microsoft.com/office/drawing/2014/main" id="{45C4F209-1F54-444B-8BFF-C7838F78447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763" y="4764"/>
            <a:ext cx="3454747" cy="194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2783155-AB6B-7340-A025-08DE3314249F}"/>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2595800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marL="0" marR="0" algn="ctr">
              <a:lnSpc>
                <a:spcPct val="107000"/>
              </a:lnSpc>
              <a:spcBef>
                <a:spcPts val="0"/>
              </a:spcBef>
              <a:spcAft>
                <a:spcPts val="0"/>
              </a:spcAft>
              <a:tabLst>
                <a:tab pos="2823845" algn="l"/>
              </a:tabLst>
            </a:pP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वृद्धों की देखभाल - शैक्षणिक संस्थानों की भूमिका</a:t>
            </a:r>
            <a:endParaRPr lang="en-IN"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Rectangle 5">
            <a:extLst>
              <a:ext uri="{FF2B5EF4-FFF2-40B4-BE49-F238E27FC236}">
                <a16:creationId xmlns:a16="http://schemas.microsoft.com/office/drawing/2014/main" id="{8492D744-DB2E-49DF-B14D-AAEEF0B490E6}"/>
              </a:ext>
            </a:extLst>
          </p:cNvPr>
          <p:cNvSpPr>
            <a:spLocks noChangeArrowheads="1"/>
          </p:cNvSpPr>
          <p:nvPr/>
        </p:nvSpPr>
        <p:spPr bwMode="auto">
          <a:xfrm>
            <a:off x="3686302" y="846837"/>
            <a:ext cx="3000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08233FC-A2B3-4AC1-801F-00DCE91E335D}"/>
              </a:ext>
            </a:extLst>
          </p:cNvPr>
          <p:cNvSpPr txBox="1"/>
          <p:nvPr/>
        </p:nvSpPr>
        <p:spPr>
          <a:xfrm>
            <a:off x="3686302" y="469773"/>
            <a:ext cx="7986712" cy="2031325"/>
          </a:xfrm>
          <a:prstGeom prst="rect">
            <a:avLst/>
          </a:prstGeom>
          <a:noFill/>
        </p:spPr>
        <p:txBody>
          <a:bodyPr wrap="square">
            <a:spAutoFit/>
          </a:bodyPr>
          <a:lstStyle/>
          <a:p>
            <a:pPr algn="ctr"/>
            <a:r>
              <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अपने शैक्षणिक संस्थान, स्कूल, परिवार, पड़ोस और समुदाय के भीतर बुजुर्गों की देखभाल में छात्रों की भागीदारी को बढ़ावा देने के लिए एक ऐसी संस्कृति विकसित करना शामिल है जो सहानुभूति, भागीदारी और सामाजिक जिम्मेदारी को महत्व देती है। </a:t>
            </a:r>
            <a:endPar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endParaRPr>
          </a:p>
          <a:p>
            <a:pPr algn="ctr"/>
            <a:r>
              <a:rPr lang="en-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 </a:t>
            </a:r>
          </a:p>
          <a:p>
            <a:pPr algn="ctr"/>
            <a:endParaRPr lang="en-IN" sz="1800" b="1" i="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9" name="TextBox 8">
            <a:extLst>
              <a:ext uri="{FF2B5EF4-FFF2-40B4-BE49-F238E27FC236}">
                <a16:creationId xmlns:a16="http://schemas.microsoft.com/office/drawing/2014/main" id="{28A97A81-72C1-4601-9C9D-D62D1555D285}"/>
              </a:ext>
            </a:extLst>
          </p:cNvPr>
          <p:cNvSpPr txBox="1"/>
          <p:nvPr/>
        </p:nvSpPr>
        <p:spPr>
          <a:xfrm>
            <a:off x="3526972" y="1485436"/>
            <a:ext cx="8296082" cy="4801314"/>
          </a:xfrm>
          <a:prstGeom prst="rect">
            <a:avLst/>
          </a:prstGeom>
          <a:noFill/>
        </p:spPr>
        <p:txBody>
          <a:bodyPr wrap="square">
            <a:spAutoFit/>
          </a:bodyPr>
          <a:lstStyle/>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मान्यता और पुरस्कार: उन छात्रों की सराहना की जाती है जो पुरस्कारों, मान्यता समारोहों या प्रतिष्ठित समूहों में प्रवेश के माध्यम से वरिष्ठ देखभाल में सक्रिय रूप से योगदान करते हैं</a:t>
            </a: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सोशल मीडिया अभियान: वृद्ध देखभाल से संबंधित सफलता की कहानियां, सिफारिशें और जानकारी प्रसारित करें</a:t>
            </a: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पारिवारिक जुड़ाव कार्यक्रम: ऐसी पहल स्थापित करें जिसमें छात्रों के परिवार शामिल हों, वृद्ध देखभाल के लिए एक व्यापक दृष्टिकोण को बढ़ावा देना जिसमें घरेलू और सामुदायिक दोनों वातावरण शामिल हों।</a:t>
            </a: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आपातकालीन प्रतिक्रिया प्रशिक्षण: वृद्ध लोगों की विशिष्ट आवश्यकताओं को पूरा करने के लिए विशेष रूप से अनुकूलित आपातकालीन प्रतिक्रिया और बुनियादी प्राथमिक चिकित्सा तकनीकों में विशेष प्रशिक्षण प्रदान करना।</a:t>
            </a: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नियमित चेक-इन पहल: छात्रों की सुरक्षा और स्वास्थ्य की रक्षा के लिए पुराने पड़ोसियों या परिवार के सदस्यों, विशेष रूप से अकेले रहने वाले लोगों के कल्याण की नियमित निगरानी करने की प्रथा को बढ़ावा देना।</a:t>
            </a:r>
          </a:p>
          <a:p>
            <a:pPr marL="285750" indent="-285750" algn="jus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बुनियादी ढांचे को बढ़ावा देना - विशेष रूप से परिसर में बुजुर्गों की जरूरतों को पूरा करने के लिए डिज़ाइन किया गया है जैसे कि बेंच, रैंप और समर्पित विश्राम स्थानों की स्थापना।</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7651" name="Picture 19" descr="Group of happy students checking results on laptop while sitting on college campus - concept of education, technology and project work discussion. Group of happy students checking results on laptop while sitting on college campus - concept of education, technology and project work discussion group of college students india stock pictures, royalty-free photos &amp; images">
            <a:extLst>
              <a:ext uri="{FF2B5EF4-FFF2-40B4-BE49-F238E27FC236}">
                <a16:creationId xmlns:a16="http://schemas.microsoft.com/office/drawing/2014/main" id="{C75E582C-A68C-454B-A7F0-DF5D9D65DDC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051" y="6350"/>
            <a:ext cx="3431066"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FA6ED6D-C483-A187-C821-C1F6519D1FE2}"/>
              </a:ext>
            </a:extLst>
          </p:cNvPr>
          <p:cNvPicPr>
            <a:picLocks noChangeAspect="1"/>
          </p:cNvPicPr>
          <p:nvPr/>
        </p:nvPicPr>
        <p:blipFill>
          <a:blip r:embed="rId4"/>
          <a:stretch>
            <a:fillRect/>
          </a:stretch>
        </p:blipFill>
        <p:spPr>
          <a:xfrm>
            <a:off x="4491035" y="6153150"/>
            <a:ext cx="7700965" cy="704963"/>
          </a:xfrm>
          <a:prstGeom prst="rect">
            <a:avLst/>
          </a:prstGeom>
        </p:spPr>
      </p:pic>
    </p:spTree>
    <p:extLst>
      <p:ext uri="{BB962C8B-B14F-4D97-AF65-F5344CB8AC3E}">
        <p14:creationId xmlns:p14="http://schemas.microsoft.com/office/powerpoint/2010/main" val="4012526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बुजुर्गों की देखभाल में गतिविधियों का महत्व</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ontent Placeholder 5">
            <a:extLst>
              <a:ext uri="{FF2B5EF4-FFF2-40B4-BE49-F238E27FC236}">
                <a16:creationId xmlns:a16="http://schemas.microsoft.com/office/drawing/2014/main" id="{BF6C76EF-D1B6-45D7-A025-896A55BED455}"/>
              </a:ext>
            </a:extLst>
          </p:cNvPr>
          <p:cNvSpPr>
            <a:spLocks noGrp="1"/>
          </p:cNvSpPr>
          <p:nvPr>
            <p:ph idx="1"/>
          </p:nvPr>
        </p:nvSpPr>
        <p:spPr>
          <a:xfrm>
            <a:off x="3812118" y="385763"/>
            <a:ext cx="7986713" cy="5719856"/>
          </a:xfrm>
        </p:spPr>
        <p:txBody>
          <a:bodyPr>
            <a:noAutofit/>
          </a:bodyPr>
          <a:lstStyle/>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नियमित शारीरिक गतिविधियां गतिशीलता बनाए रखने, मांसपेशी शोष और जोड़ों की कठोरता जैसी समस्याओं को रोकने और संतुलन को मजबूत करने, गिरने की रोकथाम में योगदान करने में मदद करती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संज्ञानात्मक गतिविधियाँ मस्तिष्क को उत्तेजित करती हैं और संज्ञानात्मक गिरावट में देरी कर सकती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मानसिक रूप से चुनौतीपूर्ण गतिविधियाँ एकाग्रता, समस्या-समाधान कौशल और समग्र मानसिक तीक्ष्णता में सुधार करती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मनोदशा में सुधार, सामाजिक मेलजोल और संबंध बनाने से भावनात्मक खुशहाली बढ़ती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व्यक्तिगत हितों से जुड़ी गतिविधियाँ संतुष्टि और खुशी को बढ़ावा देकर जीवन की समग्र गुणवत्ता में योगदान करती हैं।</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p>
          <a:p>
            <a:pPr algn="just">
              <a:buFont typeface="Wingdings" panose="05000000000000000000" pitchFamily="2" charset="2"/>
              <a:buChar char="q"/>
            </a:pPr>
            <a:endParaRPr lang="en-IN" sz="22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098" name="Picture 14" descr="A Step towards Healthy Ageing – Press Information Bureau">
            <a:extLst>
              <a:ext uri="{FF2B5EF4-FFF2-40B4-BE49-F238E27FC236}">
                <a16:creationId xmlns:a16="http://schemas.microsoft.com/office/drawing/2014/main" id="{94940CC8-AB05-4BE8-89E2-231734A67139}"/>
              </a:ext>
            </a:extLst>
          </p:cNvPr>
          <p:cNvPicPr>
            <a:picLocks noChangeAspect="1" noChangeArrowheads="1"/>
          </p:cNvPicPr>
          <p:nvPr/>
        </p:nvPicPr>
        <p:blipFill>
          <a:blip r:embed="rId2" r:link="rId4">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3478573"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5AE01F7-A700-89BA-0103-B874C5F72B04}"/>
              </a:ext>
            </a:extLst>
          </p:cNvPr>
          <p:cNvPicPr>
            <a:picLocks noChangeAspect="1"/>
          </p:cNvPicPr>
          <p:nvPr/>
        </p:nvPicPr>
        <p:blipFill>
          <a:blip r:embed="rId5"/>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2796662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बुजुर्गों की देखभाल में गतिविधियों का महत्व</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ontent Placeholder 5">
            <a:extLst>
              <a:ext uri="{FF2B5EF4-FFF2-40B4-BE49-F238E27FC236}">
                <a16:creationId xmlns:a16="http://schemas.microsoft.com/office/drawing/2014/main" id="{BF6C76EF-D1B6-45D7-A025-896A55BED455}"/>
              </a:ext>
            </a:extLst>
          </p:cNvPr>
          <p:cNvSpPr>
            <a:spLocks noGrp="1"/>
          </p:cNvSpPr>
          <p:nvPr>
            <p:ph idx="1"/>
          </p:nvPr>
        </p:nvSpPr>
        <p:spPr>
          <a:xfrm>
            <a:off x="3600372" y="485775"/>
            <a:ext cx="7986713" cy="4314826"/>
          </a:xfrm>
        </p:spPr>
        <p:txBody>
          <a:bodyPr>
            <a:noAutofit/>
          </a:bodyPr>
          <a:lstStyle/>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दैनिक जीवन की गतिविधियाँ दैनिक जीवन को अधिक आनंददायक बनाती हैं और दिनचर्या से विश्राम प्रदान करती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वैयक्तिकृत देखभाल में प्रत्येक व्यक्ति की आवश्यकताओं, रुचियों और क्षमताओं के अनुरूप गतिविधियाँ तैयार करना, वैयक्तिकृत और दयालु वातावरण को बढ़ावा देना शामिल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समूह गतिविधियाँ समुदाय की भावना पैदा करती हैं, साझा अनुभवों और आपसी सहयोग को बढ़ावा देती हैं।</a:t>
            </a:r>
          </a:p>
          <a:p>
            <a:pPr marL="102870" marR="0" indent="-285750" algn="just">
              <a:lnSpc>
                <a:spcPct val="107000"/>
              </a:lnSpc>
              <a:spcBef>
                <a:spcPts val="0"/>
              </a:spcBef>
              <a:spcAft>
                <a:spcPts val="0"/>
              </a:spcAft>
              <a:buFont typeface="Wingdings" panose="05000000000000000000" pitchFamily="2" charset="2"/>
              <a:buChar char="q"/>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विविध गतिविधियाँ अनुकूलनशीलता और आजीवन सीखने को बढ़ावा देती हैं, जिससे व्यक्तियों को उनके पर्यावरण और परिस्थितियों में बदलाव से निपटने में मदद मिलती है।</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algn="just">
              <a:buFont typeface="Wingdings" panose="05000000000000000000" pitchFamily="2" charset="2"/>
              <a:buChar char="q"/>
            </a:pPr>
            <a:endParaRPr lang="en-IN" sz="22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122" name="Picture 2" descr="India must take up meaningful initiatives to tackle elder abuse">
            <a:extLst>
              <a:ext uri="{FF2B5EF4-FFF2-40B4-BE49-F238E27FC236}">
                <a16:creationId xmlns:a16="http://schemas.microsoft.com/office/drawing/2014/main" id="{11EBDCDD-45D9-4B7B-84E8-44494658C722}"/>
              </a:ext>
            </a:extLst>
          </p:cNvPr>
          <p:cNvPicPr>
            <a:picLocks noChangeAspect="1" noChangeArrowheads="1"/>
          </p:cNvPicPr>
          <p:nvPr/>
        </p:nvPicPr>
        <p:blipFill>
          <a:blip r:embed="rId2" r:link="rId4">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350" y="4763"/>
            <a:ext cx="3461753"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descr="Free Photos - A Group Of Five Elderly Indian Women Wearing Colorful  Clothing, Likely Sarees, Standing Outside And Laughing Together. They Are  All Dressed In Bright, Vibrant Shades, Adding A Lively Atmosphere">
            <a:extLst>
              <a:ext uri="{FF2B5EF4-FFF2-40B4-BE49-F238E27FC236}">
                <a16:creationId xmlns:a16="http://schemas.microsoft.com/office/drawing/2014/main" id="{161D0D52-1AEA-4566-ADB2-5DC51BF7B6F9}"/>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763431" y="4087906"/>
            <a:ext cx="29987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7ED6991-BCE3-3617-BCFA-C28AFB5514BA}"/>
              </a:ext>
            </a:extLst>
          </p:cNvPr>
          <p:cNvPicPr>
            <a:picLocks noChangeAspect="1"/>
          </p:cNvPicPr>
          <p:nvPr/>
        </p:nvPicPr>
        <p:blipFill>
          <a:blip r:embed="rId7"/>
          <a:stretch>
            <a:fillRect/>
          </a:stretch>
        </p:blipFill>
        <p:spPr>
          <a:xfrm>
            <a:off x="4491035" y="6091331"/>
            <a:ext cx="7700965" cy="792969"/>
          </a:xfrm>
          <a:prstGeom prst="rect">
            <a:avLst/>
          </a:prstGeom>
        </p:spPr>
      </p:pic>
    </p:spTree>
    <p:extLst>
      <p:ext uri="{BB962C8B-B14F-4D97-AF65-F5344CB8AC3E}">
        <p14:creationId xmlns:p14="http://schemas.microsoft.com/office/powerpoint/2010/main" val="3183952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027" name="Picture 3" descr="Bringing Digital Independence &amp; Empowerment to Senior Citizens">
            <a:extLst>
              <a:ext uri="{FF2B5EF4-FFF2-40B4-BE49-F238E27FC236}">
                <a16:creationId xmlns:a16="http://schemas.microsoft.com/office/drawing/2014/main" id="{013411AC-0D85-4B26-AB5F-482991B6CD8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350" y="4763"/>
            <a:ext cx="3458026"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E9B2A332-218C-4E0B-98D6-27887B29D1C6}"/>
              </a:ext>
            </a:extLst>
          </p:cNvPr>
          <p:cNvSpPr txBox="1"/>
          <p:nvPr/>
        </p:nvSpPr>
        <p:spPr>
          <a:xfrm>
            <a:off x="3564730" y="515422"/>
            <a:ext cx="8208170" cy="5078313"/>
          </a:xfrm>
          <a:prstGeom prst="rect">
            <a:avLst/>
          </a:prstGeom>
          <a:noFill/>
        </p:spPr>
        <p:txBody>
          <a:bodyPr wrap="square">
            <a:spAutoFit/>
          </a:bodyPr>
          <a:lstStyle/>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साहचर्य को बढ़ावा देना</a:t>
            </a:r>
          </a:p>
          <a:p>
            <a:r>
              <a:rPr lang="hi-IN" dirty="0">
                <a:latin typeface="Nirmala UI" panose="020B0502040204020203" pitchFamily="34" charset="0"/>
                <a:ea typeface="Nirmala UI" panose="020B0502040204020203" pitchFamily="34" charset="0"/>
                <a:cs typeface="Nirmala UI" panose="020B0502040204020203" pitchFamily="34" charset="0"/>
              </a:rPr>
              <a:t>बुजुर्गों के साथ बातचीत करने, बातचीत में भाग लेने और साहचर्य स्थापित करने के लिए वृद्धाश्रमों, नर्सिंग होमों, सहायता प्राप्त रहने की सुविधाओं या वरिष्ठ केंद्रों की सामाजिक यात्राएँ</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कौशल के आदान-प्रदान को सुगम बनाना</a:t>
            </a:r>
          </a:p>
          <a:p>
            <a:r>
              <a:rPr lang="hi-IN" dirty="0">
                <a:latin typeface="Nirmala UI" panose="020B0502040204020203" pitchFamily="34" charset="0"/>
                <a:ea typeface="Nirmala UI" panose="020B0502040204020203" pitchFamily="34" charset="0"/>
                <a:cs typeface="Nirmala UI" panose="020B0502040204020203" pitchFamily="34" charset="0"/>
              </a:rPr>
              <a:t>बुजुर्गों को प्रौद्योगिकी, सेलफोन या कंप्यूटर चलाने में मार्गदर्शन प्रदान करें, जिससे विभिन्न पीढ़ियों के बीच कौशल के आदान-प्रदान की सुविधा मिल सके।</a:t>
            </a:r>
          </a:p>
          <a:p>
            <a:pPr marL="285750" indent="-285750">
              <a:buFont typeface="Wingdings" panose="05000000000000000000" pitchFamily="2" charset="2"/>
              <a:buChar char="q"/>
            </a:pPr>
            <a:r>
              <a:rPr lang="hi-IN" dirty="0">
                <a:latin typeface="Nirmala UI" panose="020B0502040204020203" pitchFamily="34" charset="0"/>
                <a:ea typeface="Nirmala UI" panose="020B0502040204020203" pitchFamily="34" charset="0"/>
                <a:cs typeface="Nirmala UI" panose="020B0502040204020203" pitchFamily="34" charset="0"/>
              </a:rPr>
              <a:t>शैक्षिक प्रयास</a:t>
            </a:r>
          </a:p>
          <a:p>
            <a:r>
              <a:rPr lang="hi-IN" b="1" dirty="0">
                <a:latin typeface="Nirmala UI" panose="020B0502040204020203" pitchFamily="34" charset="0"/>
                <a:ea typeface="Nirmala UI" panose="020B0502040204020203" pitchFamily="34" charset="0"/>
                <a:cs typeface="Nirmala UI" panose="020B0502040204020203" pitchFamily="34" charset="0"/>
              </a:rPr>
              <a:t>स्वास्थ्य, पोषण, या प्रौद्योगिकी पर अनुकूलित कार्यशालाएँ और कक्षाएं</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कला और संस्कृति</a:t>
            </a:r>
          </a:p>
          <a:p>
            <a:r>
              <a:rPr lang="hi-IN" dirty="0">
                <a:latin typeface="Nirmala UI" panose="020B0502040204020203" pitchFamily="34" charset="0"/>
                <a:ea typeface="Nirmala UI" panose="020B0502040204020203" pitchFamily="34" charset="0"/>
                <a:cs typeface="Nirmala UI" panose="020B0502040204020203" pitchFamily="34" charset="0"/>
              </a:rPr>
              <a:t>कला और संगीत चिकित्सा, रचनात्मकता को बढ़ावा देने और भावनात्मक कल्याण को बढ़ाने वाली चिकित्सीय गतिविधियों के रूप में कला या संगीत सत्र की व्यवस्था करना।</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खुली हवा वाले वातावरण में मनोरंजक गतिविधियाँ</a:t>
            </a:r>
          </a:p>
          <a:p>
            <a:r>
              <a:rPr lang="hi-IN" dirty="0">
                <a:latin typeface="Nirmala UI" panose="020B0502040204020203" pitchFamily="34" charset="0"/>
                <a:ea typeface="Nirmala UI" panose="020B0502040204020203" pitchFamily="34" charset="0"/>
                <a:cs typeface="Nirmala UI" panose="020B0502040204020203" pitchFamily="34" charset="0"/>
              </a:rPr>
              <a:t>बागवानी या प्रकृति भ्रमण जैसी बाहरी गतिविधियाँ शारीरिक गतिविधि को बढ़ावा दे सकती हैं और पर्यावरण के साथ संबंध को बढ़ावा दे सकती हैं।</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ऐसी घटनाएँ जिनमें कई पीढ़ियाँ शामिल हैं</a:t>
            </a:r>
          </a:p>
          <a:p>
            <a:r>
              <a:rPr lang="hi-IN" dirty="0">
                <a:latin typeface="Nirmala UI" panose="020B0502040204020203" pitchFamily="34" charset="0"/>
                <a:ea typeface="Nirmala UI" panose="020B0502040204020203" pitchFamily="34" charset="0"/>
                <a:cs typeface="Nirmala UI" panose="020B0502040204020203" pitchFamily="34" charset="0"/>
              </a:rPr>
              <a:t>विभिन्न आयु समूहों को एकजुट करने, सांप्रदायिक भावना विकसित करने और महत्वपूर्ण मील के पत्थर या सांस्कृतिक अनुष्ठानों को मनाने के लिए छात्रों द्वारा सांप्रदायिक समारोहों और त्योहारों का आयोजन किया जा सकता है।</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D4988AEA-FA33-EB5F-3A74-DF9B22032967}"/>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11311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9" name="TextBox 18">
            <a:extLst>
              <a:ext uri="{FF2B5EF4-FFF2-40B4-BE49-F238E27FC236}">
                <a16:creationId xmlns:a16="http://schemas.microsoft.com/office/drawing/2014/main" id="{76CB8360-9077-4192-99B9-96808A91F2A3}"/>
              </a:ext>
            </a:extLst>
          </p:cNvPr>
          <p:cNvSpPr txBox="1"/>
          <p:nvPr/>
        </p:nvSpPr>
        <p:spPr>
          <a:xfrm>
            <a:off x="3710945" y="761137"/>
            <a:ext cx="8102513" cy="5078313"/>
          </a:xfrm>
          <a:prstGeom prst="rect">
            <a:avLst/>
          </a:prstGeom>
          <a:noFill/>
        </p:spPr>
        <p:txBody>
          <a:bodyPr wrap="square">
            <a:spAutoFit/>
          </a:bodyPr>
          <a:lstStyle/>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स्वयंसेवी कार्यक्रम</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सामुदायिक सेवा, स्वयंसेवी पहल जिसमें मदद की ज़रूरत वाले वृद्ध लोगों के लिए नियमित कार्यों, खरीदारी, या घरेलू रखरखाव में सहायता प्रदान करना शामिल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पढ़ने के कौशल को बढ़ाना</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कहानी सुनाने के सत्र, किताबें, समाचार पत्र पढ़ने या साक्षरता और संज्ञानात्मक उत्तेजना को बढ़ावा देने वाले वृद्ध व्यक्तियों के साथ कहानियों का आदान-प्रदान करने में संलग्न रहें।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शारीरिक स्वास्थ्य और कल्याण</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हल्के व्यायाम या योग पाठ्यक्रम विशेष रूप से शारीरिक स्वास्थ्य और समग्र कल्याण को बढ़ाने के लिए बुजुर्गों के लिए डिज़ाइन किए गए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तकनीकी समाधान</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सहायक प्रौद्योगिकियां जो कार्यों को सरल बनाकर बुजुर्गों के रोजमर्रा के जीवन को बेहतर बनाती हैं।</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सार्वजनिक ज्ञान और समझ बढ़ाना</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बुजुर्गों के साथ दुर्व्यवहार, मानसिक स्वास्थ्य और उम्र के अनुकूल समुदायों की स्थापना के महत्व के बारे में जागरूकता बढ़ाने के लिए अभियान।</a:t>
            </a:r>
          </a:p>
          <a:p>
            <a:pPr marL="285750" marR="0" indent="-285750" algn="just">
              <a:spcBef>
                <a:spcPts val="0"/>
              </a:spcBef>
              <a:spcAft>
                <a:spcPts val="0"/>
              </a:spcAft>
              <a:buFont typeface="Wingdings" panose="05000000000000000000" pitchFamily="2" charset="2"/>
              <a:buChar char="q"/>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व्यक्तिगत आख्यानों की रिकॉर्डिंग</a:t>
            </a:r>
          </a:p>
          <a:p>
            <a:pPr marR="0" algn="just">
              <a:spcBef>
                <a:spcPts val="0"/>
              </a:spcBef>
              <a:spcAft>
                <a:spcPts val="0"/>
              </a:spcAf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साक्षात्कार आयोजित करना और जीवन की कहानियों और अनुभवों का दस्तावेजीकरण करना - उनके अतीत को संरक्षित करने और विरासत की स्थायी भावना प्रदान करने के लिए।</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064" name="Picture 16" descr="satyamevjayate.in – Old Age – Sunset Years Sunshine Life">
            <a:extLst>
              <a:ext uri="{FF2B5EF4-FFF2-40B4-BE49-F238E27FC236}">
                <a16:creationId xmlns:a16="http://schemas.microsoft.com/office/drawing/2014/main" id="{EAB1396A-E961-41EC-B982-69ED8AA5284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175" y="3175"/>
            <a:ext cx="3422476"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3DCA2C3-8FDE-F42D-A74D-C4D050D2697C}"/>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3015788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9" name="TextBox 18">
            <a:extLst>
              <a:ext uri="{FF2B5EF4-FFF2-40B4-BE49-F238E27FC236}">
                <a16:creationId xmlns:a16="http://schemas.microsoft.com/office/drawing/2014/main" id="{76CB8360-9077-4192-99B9-96808A91F2A3}"/>
              </a:ext>
            </a:extLst>
          </p:cNvPr>
          <p:cNvSpPr txBox="1"/>
          <p:nvPr/>
        </p:nvSpPr>
        <p:spPr>
          <a:xfrm>
            <a:off x="3710945" y="332511"/>
            <a:ext cx="8102513" cy="5078313"/>
          </a:xfrm>
          <a:prstGeom prst="rect">
            <a:avLst/>
          </a:prstGeom>
          <a:noFill/>
        </p:spPr>
        <p:txBody>
          <a:bodyPr wrap="square">
            <a:spAutoFit/>
          </a:bodyPr>
          <a:lstStyle/>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पशु-सहायता चिकित्सा</a:t>
            </a:r>
          </a:p>
          <a:p>
            <a:r>
              <a:rPr lang="hi-IN" dirty="0">
                <a:latin typeface="Nirmala UI" panose="020B0502040204020203" pitchFamily="34" charset="0"/>
                <a:ea typeface="Nirmala UI" panose="020B0502040204020203" pitchFamily="34" charset="0"/>
                <a:cs typeface="Nirmala UI" panose="020B0502040204020203" pitchFamily="34" charset="0"/>
              </a:rPr>
              <a:t>थेरेपी जानवरों को बुजुर्गों से मिलने के लिए लाया जाता है, जो भावनात्मक कल्याण को बढ़ावा देते हैं और खुशी के स्रोत के रूप में काम करते हैं।</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अंतर-पीढ़ीगत कला परियोजनाएँ</a:t>
            </a:r>
          </a:p>
          <a:p>
            <a:r>
              <a:rPr lang="hi-IN" dirty="0">
                <a:latin typeface="Nirmala UI" panose="020B0502040204020203" pitchFamily="34" charset="0"/>
                <a:ea typeface="Nirmala UI" panose="020B0502040204020203" pitchFamily="34" charset="0"/>
                <a:cs typeface="Nirmala UI" panose="020B0502040204020203" pitchFamily="34" charset="0"/>
              </a:rPr>
              <a:t>सहयोगात्मक कलाकृति, संयुक्त कलात्मक प्रयास, रचनात्मकता और उपलब्धि की सामूहिक भावना को बढ़ावा देना।</a:t>
            </a:r>
          </a:p>
          <a:p>
            <a:pPr marL="285750" indent="-285750">
              <a:buFont typeface="Wingdings" panose="05000000000000000000" pitchFamily="2" charset="2"/>
              <a:buChar char="q"/>
            </a:pPr>
            <a:r>
              <a:rPr lang="hi-IN" b="1" dirty="0">
                <a:latin typeface="Nirmala UI" panose="020B0502040204020203" pitchFamily="34" charset="0"/>
                <a:ea typeface="Nirmala UI" panose="020B0502040204020203" pitchFamily="34" charset="0"/>
                <a:cs typeface="Nirmala UI" panose="020B0502040204020203" pitchFamily="34" charset="0"/>
              </a:rPr>
              <a:t>उत्सव का पालन</a:t>
            </a:r>
          </a:p>
          <a:p>
            <a:r>
              <a:rPr lang="hi-IN" dirty="0">
                <a:latin typeface="Nirmala UI" panose="020B0502040204020203" pitchFamily="34" charset="0"/>
                <a:ea typeface="Nirmala UI" panose="020B0502040204020203" pitchFamily="34" charset="0"/>
                <a:cs typeface="Nirmala UI" panose="020B0502040204020203" pitchFamily="34" charset="0"/>
              </a:rPr>
              <a:t>छुट्टियों की गतिविधियाँ, छुट्टियों के दौरान अद्वितीय गतिविधियों और उत्सवों का समन्वय करती हैं, यह गारंटी देती हैं कि वरिष्ठ आबादी इन खुशी के समय के दौरान अपनेपन और प्रशंसा की भावना महसूस करती है।</a:t>
            </a:r>
            <a:endParaRPr lang="en-US" dirty="0">
              <a:latin typeface="Nirmala UI" panose="020B0502040204020203" pitchFamily="34" charset="0"/>
              <a:ea typeface="Nirmala UI" panose="020B0502040204020203" pitchFamily="34" charset="0"/>
              <a:cs typeface="Nirmala UI" panose="020B0502040204020203" pitchFamily="34" charset="0"/>
            </a:endParaRPr>
          </a:p>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छात्र विभिन्न प्रकार की गतिविधियाँ संचालित कर सकते हैं -</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buFont typeface="Wingdings" panose="05000000000000000000" pitchFamily="2" charset="2"/>
              <a:buChar char="ü"/>
            </a:pPr>
            <a:r>
              <a:rPr lang="hi-IN" sz="1800" dirty="0">
                <a:effectLst/>
                <a:latin typeface="Nirmala UI" panose="020B0502040204020203" pitchFamily="34" charset="0"/>
                <a:ea typeface="Nirmala UI" panose="020B0502040204020203" pitchFamily="34" charset="0"/>
                <a:cs typeface="Nirmala UI" panose="020B0502040204020203" pitchFamily="34" charset="0"/>
              </a:rPr>
              <a:t>यह इस बात पर आधारित है कि वे किस प्रकार के बुजुर्ग लोगों को संभाल रहे हैं</a:t>
            </a:r>
          </a:p>
          <a:p>
            <a:pPr marL="285750" indent="-285750">
              <a:buFont typeface="Wingdings" panose="05000000000000000000" pitchFamily="2" charset="2"/>
              <a:buChar char="ü"/>
            </a:pPr>
            <a:r>
              <a:rPr lang="hi-IN" sz="1800" dirty="0">
                <a:effectLst/>
                <a:latin typeface="Nirmala UI" panose="020B0502040204020203" pitchFamily="34" charset="0"/>
                <a:ea typeface="Nirmala UI" panose="020B0502040204020203" pitchFamily="34" charset="0"/>
                <a:cs typeface="Nirmala UI" panose="020B0502040204020203" pitchFamily="34" charset="0"/>
              </a:rPr>
              <a:t>उपयुक्त गतिविधियों का मिश्रण संयोजित करें</a:t>
            </a:r>
          </a:p>
          <a:p>
            <a:pPr marL="285750" indent="-285750">
              <a:buFont typeface="Wingdings" panose="05000000000000000000" pitchFamily="2" charset="2"/>
              <a:buChar char="ü"/>
            </a:pPr>
            <a:r>
              <a:rPr lang="hi-IN" sz="1800" dirty="0">
                <a:effectLst/>
                <a:latin typeface="Nirmala UI" panose="020B0502040204020203" pitchFamily="34" charset="0"/>
                <a:ea typeface="Nirmala UI" panose="020B0502040204020203" pitchFamily="34" charset="0"/>
                <a:cs typeface="Nirmala UI" panose="020B0502040204020203" pitchFamily="34" charset="0"/>
              </a:rPr>
              <a:t>व्यक्तिगत आवश्यकता के अनुसार अनुकूलित करें</a:t>
            </a:r>
          </a:p>
          <a:p>
            <a:pPr marL="285750" indent="-285750">
              <a:buFont typeface="Wingdings" panose="05000000000000000000" pitchFamily="2" charset="2"/>
              <a:buChar char="ü"/>
            </a:pPr>
            <a:r>
              <a:rPr lang="hi-IN" sz="1800" dirty="0">
                <a:effectLst/>
                <a:latin typeface="Nirmala UI" panose="020B0502040204020203" pitchFamily="34" charset="0"/>
                <a:ea typeface="Nirmala UI" panose="020B0502040204020203" pitchFamily="34" charset="0"/>
                <a:cs typeface="Nirmala UI" panose="020B0502040204020203" pitchFamily="34" charset="0"/>
              </a:rPr>
              <a:t>वातावरण को उत्साहित और उत्साहवर्धक बनाए रखें</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dirty="0">
              <a:latin typeface="Nirmala UI" panose="020B0502040204020203" pitchFamily="34" charset="0"/>
              <a:ea typeface="Nirmala UI" panose="020B0502040204020203" pitchFamily="34" charset="0"/>
              <a:cs typeface="Nirmala UI" panose="020B0502040204020203" pitchFamily="34" charset="0"/>
            </a:endParaRPr>
          </a:p>
          <a:p>
            <a:pPr algn="ctr"/>
            <a:r>
              <a:rPr lang="hi-IN" sz="1800" b="1" i="1" dirty="0">
                <a:solidFill>
                  <a:srgbClr val="0070C0"/>
                </a:solidFill>
                <a:effectLst/>
                <a:latin typeface="Nirmala UI" panose="020B0502040204020203" pitchFamily="34" charset="0"/>
                <a:ea typeface="Nirmala UI" panose="020B0502040204020203" pitchFamily="34" charset="0"/>
                <a:cs typeface="Nirmala UI" panose="020B0502040204020203" pitchFamily="34" charset="0"/>
              </a:rPr>
              <a:t>इसका उद्देश्य प्रतिभागियों की भलाई में सुधार करना और उन्हें पुरस्कृत और आनंददायक अनुभव प्रदान करना है।</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9698" name="Picture 2">
            <a:extLst>
              <a:ext uri="{FF2B5EF4-FFF2-40B4-BE49-F238E27FC236}">
                <a16:creationId xmlns:a16="http://schemas.microsoft.com/office/drawing/2014/main" id="{2A0D851C-D431-494B-BEF4-D3C9762A9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4763"/>
            <a:ext cx="3469889"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8785F6E-ACFB-BF76-B01B-CB574FB51B5D}"/>
              </a:ext>
            </a:extLst>
          </p:cNvPr>
          <p:cNvPicPr>
            <a:picLocks noChangeAspect="1"/>
          </p:cNvPicPr>
          <p:nvPr/>
        </p:nvPicPr>
        <p:blipFill>
          <a:blip r:embed="rId3"/>
          <a:stretch>
            <a:fillRect/>
          </a:stretch>
        </p:blipFill>
        <p:spPr>
          <a:xfrm>
            <a:off x="4491035" y="6046094"/>
            <a:ext cx="7700965" cy="792969"/>
          </a:xfrm>
          <a:prstGeom prst="rect">
            <a:avLst/>
          </a:prstGeom>
        </p:spPr>
      </p:pic>
    </p:spTree>
    <p:extLst>
      <p:ext uri="{BB962C8B-B14F-4D97-AF65-F5344CB8AC3E}">
        <p14:creationId xmlns:p14="http://schemas.microsoft.com/office/powerpoint/2010/main" val="46911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505C0C1A-A8E1-48DB-AD33-E6E9CDB0E150}"/>
              </a:ext>
            </a:extLst>
          </p:cNvPr>
          <p:cNvSpPr txBox="1"/>
          <p:nvPr/>
        </p:nvSpPr>
        <p:spPr>
          <a:xfrm>
            <a:off x="3507821" y="868719"/>
            <a:ext cx="3403287" cy="4513672"/>
          </a:xfrm>
          <a:prstGeom prst="rect">
            <a:avLst/>
          </a:prstGeom>
          <a:noFill/>
        </p:spPr>
        <p:txBody>
          <a:bodyPr wrap="square">
            <a:spAutoFit/>
          </a:bodyPr>
          <a:lstStyle/>
          <a:p>
            <a:pPr marL="342900" marR="0" indent="-342900" algn="just">
              <a:lnSpc>
                <a:spcPct val="107000"/>
              </a:lnSpc>
              <a:spcBef>
                <a:spcPts val="0"/>
              </a:spcBef>
              <a:spcAft>
                <a:spcPts val="0"/>
              </a:spcAft>
              <a:buAutoNum type="arabicPeriod"/>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स्केचिंग और पेंटिंग</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r>
              <a:rPr lang="hi-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बुनाई और सिलाई</a:t>
            </a:r>
            <a:endPar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r>
              <a:rPr lang="hi-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स्क्रैपबुक</a:t>
            </a:r>
            <a:r>
              <a:rPr lang="hi-IN" sz="18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endParaRPr lang="en-IN" sz="2200"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ग्रीटिंग कार्ड बनाना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फोटोग्राफी</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बढ़ईगीरी</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endParaRPr lang="en-IN" sz="11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3084" name="Picture 12" descr="Flipkart.com | Craftacious Art 15Pcs Children's Painting Graffiti Sponge  Brush Watercolor Paint Brush Set - Paint Brushes and Sponge Brush Set">
            <a:extLst>
              <a:ext uri="{FF2B5EF4-FFF2-40B4-BE49-F238E27FC236}">
                <a16:creationId xmlns:a16="http://schemas.microsoft.com/office/drawing/2014/main" id="{61480716-433C-488C-9513-EA5E9676F0A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74775" y="4653458"/>
            <a:ext cx="908050"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15" descr="6 ways that art therapy can help people with memory loss | Lesley University">
            <a:extLst>
              <a:ext uri="{FF2B5EF4-FFF2-40B4-BE49-F238E27FC236}">
                <a16:creationId xmlns:a16="http://schemas.microsoft.com/office/drawing/2014/main" id="{0BECDCA2-E6F7-40EE-B3FF-D9E7865A8DEB}"/>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665867" y="227183"/>
            <a:ext cx="2682728" cy="178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8" name="Picture 16" descr="Indian Old Women Knitting Photos and Images &amp; Pictures | Shutterstock">
            <a:extLst>
              <a:ext uri="{FF2B5EF4-FFF2-40B4-BE49-F238E27FC236}">
                <a16:creationId xmlns:a16="http://schemas.microsoft.com/office/drawing/2014/main" id="{45351F3D-BDE0-445A-AA17-0FCAA37047F3}"/>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l="25861" b="7333"/>
          <a:stretch>
            <a:fillRect/>
          </a:stretch>
        </p:blipFill>
        <p:spPr bwMode="auto">
          <a:xfrm>
            <a:off x="9324932" y="491054"/>
            <a:ext cx="2010338" cy="178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Picture 17" descr="Elderly games">
            <a:extLst>
              <a:ext uri="{FF2B5EF4-FFF2-40B4-BE49-F238E27FC236}">
                <a16:creationId xmlns:a16="http://schemas.microsoft.com/office/drawing/2014/main" id="{874F8437-D4DD-4CDA-8547-D0E71313FA93}"/>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3671926" y="3621399"/>
            <a:ext cx="3133737" cy="178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0" name="Picture 18" descr="DIY Greeting Cards - Good Gifts For Senior Citizens">
            <a:extLst>
              <a:ext uri="{FF2B5EF4-FFF2-40B4-BE49-F238E27FC236}">
                <a16:creationId xmlns:a16="http://schemas.microsoft.com/office/drawing/2014/main" id="{588E0CDA-11C6-4E5F-BA1F-BA9A20C48A68}"/>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9663609" y="2297805"/>
            <a:ext cx="1806125" cy="1655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1" name="Picture 19" descr="Free: man holding camera - nohat.cc">
            <a:extLst>
              <a:ext uri="{FF2B5EF4-FFF2-40B4-BE49-F238E27FC236}">
                <a16:creationId xmlns:a16="http://schemas.microsoft.com/office/drawing/2014/main" id="{8939A36C-AC85-4025-AF10-C786B25FA5E1}"/>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6951038" y="2310120"/>
            <a:ext cx="2270570" cy="151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 name="Picture 20" descr="8,900+ Old Man Woodwork Stock Photos, Pictures &amp; Royalty-Free Images -  iStock">
            <a:extLst>
              <a:ext uri="{FF2B5EF4-FFF2-40B4-BE49-F238E27FC236}">
                <a16:creationId xmlns:a16="http://schemas.microsoft.com/office/drawing/2014/main" id="{9916A306-9438-4CA6-8C0E-53749C2A74C3}"/>
              </a:ext>
            </a:extLst>
          </p:cNvPr>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9066160" y="4218081"/>
            <a:ext cx="262413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21" descr="My 77yr old dad sent me his first selfie. I think he's too cute. :  r/MadeMeSmile">
            <a:extLst>
              <a:ext uri="{FF2B5EF4-FFF2-40B4-BE49-F238E27FC236}">
                <a16:creationId xmlns:a16="http://schemas.microsoft.com/office/drawing/2014/main" id="{9E251F27-A38A-45A1-B8CF-A31C247D1CE2}"/>
              </a:ext>
            </a:extLst>
          </p:cNvPr>
          <p:cNvPicPr>
            <a:picLocks noChangeAspect="1" noChangeArrowheads="1"/>
          </p:cNvPicPr>
          <p:nvPr/>
        </p:nvPicPr>
        <p:blipFill>
          <a:blip r:embed="rId16" r:link="rId17">
            <a:extLst>
              <a:ext uri="{28A0092B-C50C-407E-A947-70E740481C1C}">
                <a14:useLocalDpi xmlns:a14="http://schemas.microsoft.com/office/drawing/2010/main" val="0"/>
              </a:ext>
            </a:extLst>
          </a:blip>
          <a:srcRect/>
          <a:stretch>
            <a:fillRect/>
          </a:stretch>
        </p:blipFill>
        <p:spPr bwMode="auto">
          <a:xfrm>
            <a:off x="7323996" y="3969927"/>
            <a:ext cx="1329276" cy="177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4" name="Picture 22" descr="Top 39 Free Brain Games for Seniors - MentalUP">
            <a:extLst>
              <a:ext uri="{FF2B5EF4-FFF2-40B4-BE49-F238E27FC236}">
                <a16:creationId xmlns:a16="http://schemas.microsoft.com/office/drawing/2014/main" id="{24FFFD93-9E69-4A48-B741-BEE0E69FAE54}"/>
              </a:ext>
            </a:extLst>
          </p:cNvPr>
          <p:cNvPicPr>
            <a:picLocks noChangeAspect="1" noChangeArrowheads="1"/>
          </p:cNvPicPr>
          <p:nvPr/>
        </p:nvPicPr>
        <p:blipFill>
          <a:blip r:embed="rId18" r:link="rId19">
            <a:extLst>
              <a:ext uri="{28A0092B-C50C-407E-A947-70E740481C1C}">
                <a14:useLocalDpi xmlns:a14="http://schemas.microsoft.com/office/drawing/2010/main" val="0"/>
              </a:ext>
            </a:extLst>
          </a:blip>
          <a:srcRect/>
          <a:stretch>
            <a:fillRect/>
          </a:stretch>
        </p:blipFill>
        <p:spPr bwMode="auto">
          <a:xfrm>
            <a:off x="17463" y="6351"/>
            <a:ext cx="3403287" cy="191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42A2C39-EE8D-B8FA-8A51-DD617C3D228C}"/>
              </a:ext>
            </a:extLst>
          </p:cNvPr>
          <p:cNvPicPr>
            <a:picLocks noChangeAspect="1"/>
          </p:cNvPicPr>
          <p:nvPr/>
        </p:nvPicPr>
        <p:blipFill>
          <a:blip r:embed="rId20"/>
          <a:stretch>
            <a:fillRect/>
          </a:stretch>
        </p:blipFill>
        <p:spPr>
          <a:xfrm>
            <a:off x="4491035" y="6037850"/>
            <a:ext cx="7700965" cy="792969"/>
          </a:xfrm>
          <a:prstGeom prst="rect">
            <a:avLst/>
          </a:prstGeom>
        </p:spPr>
      </p:pic>
    </p:spTree>
    <p:extLst>
      <p:ext uri="{BB962C8B-B14F-4D97-AF65-F5344CB8AC3E}">
        <p14:creationId xmlns:p14="http://schemas.microsoft.com/office/powerpoint/2010/main" val="4089597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505C0C1A-A8E1-48DB-AD33-E6E9CDB0E150}"/>
              </a:ext>
            </a:extLst>
          </p:cNvPr>
          <p:cNvSpPr txBox="1"/>
          <p:nvPr/>
        </p:nvSpPr>
        <p:spPr>
          <a:xfrm>
            <a:off x="3520362" y="440470"/>
            <a:ext cx="2947482" cy="5367623"/>
          </a:xfrm>
          <a:prstGeom prst="rect">
            <a:avLst/>
          </a:prstGeom>
          <a:noFill/>
        </p:spPr>
        <p:txBody>
          <a:bodyPr wrap="square">
            <a:spAutoFit/>
          </a:bodyPr>
          <a:lstStyle/>
          <a:p>
            <a:pPr marL="228600" indent="-228600" algn="just">
              <a:tabLst>
                <a:tab pos="2823845" algn="l"/>
              </a:tabLs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7.</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फूलों की व्यवस्था </a:t>
            </a:r>
            <a:endParaRPr lang="te-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228600" indent="-228600" algn="just">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करना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8.</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गेमिंग में व्यस्त </a:t>
            </a:r>
            <a:endParaRPr lang="te-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रहना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9.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ब्रेन टीज़र</a:t>
            </a: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p>
          <a:p>
            <a:pPr algn="just">
              <a:tabLst>
                <a:tab pos="2823845" algn="l"/>
              </a:tabLs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10.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नाचना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11.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गायन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12. </a:t>
            </a: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समूह वाचन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algn="just">
              <a:tabLst>
                <a:tab pos="2823845" algn="l"/>
              </a:tabLs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13.</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मूवी स्क्रीनिंग</a:t>
            </a: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p>
          <a:p>
            <a:pPr marL="342900" indent="-342900" algn="just">
              <a:buFontTx/>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indent="-342900" algn="just">
              <a:lnSpc>
                <a:spcPct val="107000"/>
              </a:lnSpc>
              <a:buFontTx/>
              <a:buAutoNum type="arabicPeriod"/>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AutoNum type="arabicPeriod"/>
              <a:tabLst>
                <a:tab pos="2823845" algn="l"/>
              </a:tabLst>
            </a:pP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endParaRPr lang="en-IN" sz="11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4098" name="Picture 2" descr="2019 News &amp; Events - Herts &amp; Essex Boundary Flower Club (NAFAS)">
            <a:extLst>
              <a:ext uri="{FF2B5EF4-FFF2-40B4-BE49-F238E27FC236}">
                <a16:creationId xmlns:a16="http://schemas.microsoft.com/office/drawing/2014/main" id="{A2D54E82-936C-4B09-8CAF-D4F028E896B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t="10780" b="11038"/>
          <a:stretch>
            <a:fillRect/>
          </a:stretch>
        </p:blipFill>
        <p:spPr bwMode="auto">
          <a:xfrm>
            <a:off x="6253833" y="388337"/>
            <a:ext cx="332105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a:extLst>
              <a:ext uri="{FF2B5EF4-FFF2-40B4-BE49-F238E27FC236}">
                <a16:creationId xmlns:a16="http://schemas.microsoft.com/office/drawing/2014/main" id="{16D9F3CB-18C6-4DB0-9EA7-C05E25A270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1597" y="2346034"/>
            <a:ext cx="2945835" cy="16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senior man doing crossword on newspaper - elderly man doing crossword puzzle stock pictures, royalty-free photos &amp; images">
            <a:extLst>
              <a:ext uri="{FF2B5EF4-FFF2-40B4-BE49-F238E27FC236}">
                <a16:creationId xmlns:a16="http://schemas.microsoft.com/office/drawing/2014/main" id="{28D91D2D-079A-4C25-8C75-81E68FCE87E0}"/>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351456" y="352831"/>
            <a:ext cx="258762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Improve your pattern recognition with this Brain Game">
            <a:extLst>
              <a:ext uri="{FF2B5EF4-FFF2-40B4-BE49-F238E27FC236}">
                <a16:creationId xmlns:a16="http://schemas.microsoft.com/office/drawing/2014/main" id="{43CA2001-0AB7-4330-B91A-F0A6463106DD}"/>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3856993" y="5563920"/>
            <a:ext cx="2020657" cy="33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Coming Soon: Dance Yoga for the Elderly |Seated Exerises for Senior  Citizens | Yogalates with Rashmi - YouTube">
            <a:extLst>
              <a:ext uri="{FF2B5EF4-FFF2-40B4-BE49-F238E27FC236}">
                <a16:creationId xmlns:a16="http://schemas.microsoft.com/office/drawing/2014/main" id="{563C3EF0-3E28-47E4-BBDE-37DF34A1C0A2}"/>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l="15355" r="11978"/>
          <a:stretch>
            <a:fillRect/>
          </a:stretch>
        </p:blipFill>
        <p:spPr bwMode="auto">
          <a:xfrm>
            <a:off x="9122638" y="2049545"/>
            <a:ext cx="2770187"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descr="Never Too Old to Sing | Music therapy and Active Ageing | PatientsEngage">
            <a:extLst>
              <a:ext uri="{FF2B5EF4-FFF2-40B4-BE49-F238E27FC236}">
                <a16:creationId xmlns:a16="http://schemas.microsoft.com/office/drawing/2014/main" id="{394AFB7C-132F-40D5-AC1E-246394DBD042}"/>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9122638" y="4237952"/>
            <a:ext cx="262572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8" descr="World Alzheimer's Day: Shared Reading and dementia - The Reader">
            <a:extLst>
              <a:ext uri="{FF2B5EF4-FFF2-40B4-BE49-F238E27FC236}">
                <a16:creationId xmlns:a16="http://schemas.microsoft.com/office/drawing/2014/main" id="{1676B1F0-B9E3-440E-B941-4A4AE6F5C0F2}"/>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6314351" y="4154647"/>
            <a:ext cx="2808287"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9" descr="Page 63 | Watching Movie Cinema Images - Free Download on Freepik">
            <a:extLst>
              <a:ext uri="{FF2B5EF4-FFF2-40B4-BE49-F238E27FC236}">
                <a16:creationId xmlns:a16="http://schemas.microsoft.com/office/drawing/2014/main" id="{5E2A2E75-35C7-4C34-A99E-92AC003D077C}"/>
              </a:ext>
            </a:extLst>
          </p:cNvPr>
          <p:cNvPicPr>
            <a:picLocks noChangeAspect="1" noChangeArrowheads="1"/>
          </p:cNvPicPr>
          <p:nvPr/>
        </p:nvPicPr>
        <p:blipFill>
          <a:blip r:embed="rId15" r:link="rId16">
            <a:extLst>
              <a:ext uri="{28A0092B-C50C-407E-A947-70E740481C1C}">
                <a14:useLocalDpi xmlns:a14="http://schemas.microsoft.com/office/drawing/2010/main" val="0"/>
              </a:ext>
            </a:extLst>
          </a:blip>
          <a:srcRect/>
          <a:stretch>
            <a:fillRect/>
          </a:stretch>
        </p:blipFill>
        <p:spPr bwMode="auto">
          <a:xfrm>
            <a:off x="3497233" y="3793221"/>
            <a:ext cx="2947483" cy="16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0" descr="Page 7 | Senior Playing Game Images - Free Download on Freepik">
            <a:extLst>
              <a:ext uri="{FF2B5EF4-FFF2-40B4-BE49-F238E27FC236}">
                <a16:creationId xmlns:a16="http://schemas.microsoft.com/office/drawing/2014/main" id="{C1C7E759-F061-4E0A-96C5-EA585E3B6249}"/>
              </a:ext>
            </a:extLst>
          </p:cNvPr>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57151" y="0"/>
            <a:ext cx="3321051" cy="221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9FFB13C-3244-45F4-03C8-F47E7CB5461F}"/>
              </a:ext>
            </a:extLst>
          </p:cNvPr>
          <p:cNvPicPr>
            <a:picLocks noChangeAspect="1"/>
          </p:cNvPicPr>
          <p:nvPr/>
        </p:nvPicPr>
        <p:blipFill>
          <a:blip r:embed="rId19"/>
          <a:stretch>
            <a:fillRect/>
          </a:stretch>
        </p:blipFill>
        <p:spPr>
          <a:xfrm>
            <a:off x="4491035" y="6079943"/>
            <a:ext cx="7700965" cy="792969"/>
          </a:xfrm>
          <a:prstGeom prst="rect">
            <a:avLst/>
          </a:prstGeom>
        </p:spPr>
      </p:pic>
    </p:spTree>
    <p:extLst>
      <p:ext uri="{BB962C8B-B14F-4D97-AF65-F5344CB8AC3E}">
        <p14:creationId xmlns:p14="http://schemas.microsoft.com/office/powerpoint/2010/main" val="1945669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505C0C1A-A8E1-48DB-AD33-E6E9CDB0E150}"/>
              </a:ext>
            </a:extLst>
          </p:cNvPr>
          <p:cNvSpPr txBox="1"/>
          <p:nvPr/>
        </p:nvSpPr>
        <p:spPr>
          <a:xfrm>
            <a:off x="3521397" y="795000"/>
            <a:ext cx="3710935" cy="3139321"/>
          </a:xfrm>
          <a:prstGeom prst="rect">
            <a:avLst/>
          </a:prstGeom>
          <a:noFill/>
        </p:spPr>
        <p:txBody>
          <a:bodyPr wrap="square">
            <a:spAutoFit/>
          </a:bodyPr>
          <a:lstStyle/>
          <a:p>
            <a:pPr marL="0" marR="0" algn="just">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14.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भोजन तैयार करना </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lgn="just">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15.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कपड़े तह करना</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lgn="just">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16.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कसरत कार्यक्रम</a:t>
            </a:r>
            <a:endPar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17.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ग्राउंड और इनडोर खेल</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18.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शैक्षणिक चर्चाएँ और व्याख्यान</a:t>
            </a:r>
            <a:endPar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lgn="just">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19.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प्राकृतिक क्षेत्रों का भ्रमण</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lgn="just">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20.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नर्सरी का दौरा </a:t>
            </a:r>
            <a:endPar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lgn="just">
              <a:spcBef>
                <a:spcPts val="0"/>
              </a:spcBef>
              <a:spcAft>
                <a:spcPts val="0"/>
              </a:spcAft>
            </a:pPr>
            <a:endParaRPr lang="en-IN" sz="22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5122" name="Picture 2" descr="5,300+ Indian Woman Preparing Food Stock Photos, Pictures &amp; Royalty-Free  Images - iStock">
            <a:extLst>
              <a:ext uri="{FF2B5EF4-FFF2-40B4-BE49-F238E27FC236}">
                <a16:creationId xmlns:a16="http://schemas.microsoft.com/office/drawing/2014/main" id="{6FE4FF24-BF18-4AD3-AD98-64C835AF4F0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059300" y="333414"/>
            <a:ext cx="2599455" cy="1739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Old Age Homes In India- 2022">
            <a:extLst>
              <a:ext uri="{FF2B5EF4-FFF2-40B4-BE49-F238E27FC236}">
                <a16:creationId xmlns:a16="http://schemas.microsoft.com/office/drawing/2014/main" id="{99747C6D-9CB2-4738-8489-EC5CB4B659D7}"/>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5240" y="15240"/>
            <a:ext cx="3408998" cy="2555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Senior Woman Folding Clothes Stock Photos - Free &amp; Royalty-Free Stock  Photos from Dreamstime">
            <a:extLst>
              <a:ext uri="{FF2B5EF4-FFF2-40B4-BE49-F238E27FC236}">
                <a16:creationId xmlns:a16="http://schemas.microsoft.com/office/drawing/2014/main" id="{DF04E6CD-4D42-48A9-BB92-B02E6703D708}"/>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9764156" y="468333"/>
            <a:ext cx="2012157" cy="133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The Benefits of Chair Yoga for Seniors">
            <a:extLst>
              <a:ext uri="{FF2B5EF4-FFF2-40B4-BE49-F238E27FC236}">
                <a16:creationId xmlns:a16="http://schemas.microsoft.com/office/drawing/2014/main" id="{77D39A0C-9B83-4A6B-B96F-29C78C8F2E79}"/>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3535125" y="3934321"/>
            <a:ext cx="2599454"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Senior citizens opt for carroms and chess">
            <a:extLst>
              <a:ext uri="{FF2B5EF4-FFF2-40B4-BE49-F238E27FC236}">
                <a16:creationId xmlns:a16="http://schemas.microsoft.com/office/drawing/2014/main" id="{DAC09909-E0F2-4DC6-A3AF-52D869EED0FC}"/>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6182806" y="4299247"/>
            <a:ext cx="29051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Old age Home: A threat to the Indian culture">
            <a:extLst>
              <a:ext uri="{FF2B5EF4-FFF2-40B4-BE49-F238E27FC236}">
                <a16:creationId xmlns:a16="http://schemas.microsoft.com/office/drawing/2014/main" id="{F4FCB1A4-C187-462E-8957-A3F080E9205E}"/>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9087931" y="4088465"/>
            <a:ext cx="285115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Old and alone: Why do senior citizens have to retire hurt? | Mumbai news -  Hindustan Times">
            <a:extLst>
              <a:ext uri="{FF2B5EF4-FFF2-40B4-BE49-F238E27FC236}">
                <a16:creationId xmlns:a16="http://schemas.microsoft.com/office/drawing/2014/main" id="{20597217-399C-47ED-9816-1D8CACED6B54}"/>
              </a:ext>
            </a:extLst>
          </p:cNvPr>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9341168" y="2052361"/>
            <a:ext cx="2599454" cy="195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Success with your seeds - Suttons Gardening Grow How">
            <a:extLst>
              <a:ext uri="{FF2B5EF4-FFF2-40B4-BE49-F238E27FC236}">
                <a16:creationId xmlns:a16="http://schemas.microsoft.com/office/drawing/2014/main" id="{D3B0367D-7952-433C-B3C5-80CBD591E0DD}"/>
              </a:ext>
            </a:extLst>
          </p:cNvPr>
          <p:cNvPicPr>
            <a:picLocks noChangeAspect="1" noChangeArrowheads="1"/>
          </p:cNvPicPr>
          <p:nvPr/>
        </p:nvPicPr>
        <p:blipFill>
          <a:blip r:embed="rId16" r:link="rId17">
            <a:extLst>
              <a:ext uri="{28A0092B-C50C-407E-A947-70E740481C1C}">
                <a14:useLocalDpi xmlns:a14="http://schemas.microsoft.com/office/drawing/2010/main" val="0"/>
              </a:ext>
            </a:extLst>
          </a:blip>
          <a:srcRect/>
          <a:stretch>
            <a:fillRect/>
          </a:stretch>
        </p:blipFill>
        <p:spPr bwMode="auto">
          <a:xfrm>
            <a:off x="6781055" y="2509880"/>
            <a:ext cx="2306876" cy="158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D7BC5F1-766D-DE75-28A9-78052536E7A6}"/>
              </a:ext>
            </a:extLst>
          </p:cNvPr>
          <p:cNvPicPr>
            <a:picLocks noChangeAspect="1"/>
          </p:cNvPicPr>
          <p:nvPr/>
        </p:nvPicPr>
        <p:blipFill>
          <a:blip r:embed="rId18"/>
          <a:stretch>
            <a:fillRect/>
          </a:stretch>
        </p:blipFill>
        <p:spPr>
          <a:xfrm>
            <a:off x="4508544" y="6063000"/>
            <a:ext cx="7700965" cy="792969"/>
          </a:xfrm>
          <a:prstGeom prst="rect">
            <a:avLst/>
          </a:prstGeom>
        </p:spPr>
      </p:pic>
    </p:spTree>
    <p:extLst>
      <p:ext uri="{BB962C8B-B14F-4D97-AF65-F5344CB8AC3E}">
        <p14:creationId xmlns:p14="http://schemas.microsoft.com/office/powerpoint/2010/main" val="2822642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505C0C1A-A8E1-48DB-AD33-E6E9CDB0E150}"/>
              </a:ext>
            </a:extLst>
          </p:cNvPr>
          <p:cNvSpPr txBox="1"/>
          <p:nvPr/>
        </p:nvSpPr>
        <p:spPr>
          <a:xfrm>
            <a:off x="3950492" y="626031"/>
            <a:ext cx="4324828" cy="1785104"/>
          </a:xfrm>
          <a:prstGeom prst="rect">
            <a:avLst/>
          </a:prstGeom>
          <a:noFill/>
        </p:spPr>
        <p:txBody>
          <a:bodyPr wrap="square">
            <a:spAutoFit/>
          </a:bodyPr>
          <a:lstStyle/>
          <a:p>
            <a:pPr marL="0" marR="0">
              <a:spcBef>
                <a:spcPts val="0"/>
              </a:spcBef>
              <a:spcAft>
                <a:spcPts val="0"/>
              </a:spcAft>
            </a:pPr>
            <a:r>
              <a:rPr lang="te-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a:t>
            </a: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a:t>
            </a:r>
            <a:r>
              <a:rPr lang="en-IN" sz="2200" b="1" dirty="0">
                <a:effectLst/>
                <a:latin typeface="Nirmala UI" panose="020B0502040204020203" pitchFamily="34" charset="0"/>
                <a:ea typeface="Nirmala UI" panose="020B0502040204020203" pitchFamily="34" charset="0"/>
                <a:cs typeface="Nirmala UI" panose="020B0502040204020203" pitchFamily="34" charset="0"/>
              </a:rPr>
              <a:t>. </a:t>
            </a:r>
            <a:r>
              <a:rPr lang="hi-IN" sz="2200" b="1" dirty="0">
                <a:effectLst/>
                <a:latin typeface="Nirmala UI" panose="020B0502040204020203" pitchFamily="34" charset="0"/>
                <a:ea typeface="Nirmala UI" panose="020B0502040204020203" pitchFamily="34" charset="0"/>
                <a:cs typeface="Nirmala UI" panose="020B0502040204020203" pitchFamily="34" charset="0"/>
              </a:rPr>
              <a:t>देखभाल सुविधा मालिश</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22. </a:t>
            </a:r>
            <a:r>
              <a:rPr lang="hi-IN" sz="18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योग</a:t>
            </a:r>
            <a:endParaRPr lang="en-US" sz="1800" dirty="0">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23.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ध्यान एवं आत्मनिरीक्षण</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24.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स्वास्थ्य सेवा</a:t>
            </a:r>
            <a:endParaRPr lang="en-IN" sz="2200"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endParaRPr lang="en-IN" sz="22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6146" name="Picture 2" descr="Pressure Point Series: Hand Massage | Professional Massage Academy">
            <a:extLst>
              <a:ext uri="{FF2B5EF4-FFF2-40B4-BE49-F238E27FC236}">
                <a16:creationId xmlns:a16="http://schemas.microsoft.com/office/drawing/2014/main" id="{944D86F5-2A7E-4A1B-A2D0-85BD1B52384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727626" y="547610"/>
            <a:ext cx="2566987"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My Services | website">
            <a:extLst>
              <a:ext uri="{FF2B5EF4-FFF2-40B4-BE49-F238E27FC236}">
                <a16:creationId xmlns:a16="http://schemas.microsoft.com/office/drawing/2014/main" id="{D3B47527-13B6-4C8E-BD5C-C2E161540078}"/>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218272" y="2383117"/>
            <a:ext cx="22637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Nanammal, the 98-year-old yoga instructor, on her the secret of her energy  - The Hindu">
            <a:extLst>
              <a:ext uri="{FF2B5EF4-FFF2-40B4-BE49-F238E27FC236}">
                <a16:creationId xmlns:a16="http://schemas.microsoft.com/office/drawing/2014/main" id="{A05B618F-8956-4063-B13F-47518FCA6A34}"/>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3654040" y="2441437"/>
            <a:ext cx="2846387"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An Indian old man performs Deep Breathing exercise , to mark the International Yoga Day during the coronavirus pandemic at the District Park. Yoga...">
            <a:extLst>
              <a:ext uri="{FF2B5EF4-FFF2-40B4-BE49-F238E27FC236}">
                <a16:creationId xmlns:a16="http://schemas.microsoft.com/office/drawing/2014/main" id="{F20C9DE5-1E62-42E8-B3A4-F10B82792724}"/>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3827077" y="4059993"/>
            <a:ext cx="267335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What You Need to Know About Falls in the Elderly">
            <a:extLst>
              <a:ext uri="{FF2B5EF4-FFF2-40B4-BE49-F238E27FC236}">
                <a16:creationId xmlns:a16="http://schemas.microsoft.com/office/drawing/2014/main" id="{C7499161-3225-4792-8283-03683629A9E6}"/>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6500427" y="2222030"/>
            <a:ext cx="2431685" cy="161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8" descr="Indian Senior Citizens Practice Laughter Therapy Editorial Stock Photo -  Stock Image | Shutterstock">
            <a:extLst>
              <a:ext uri="{FF2B5EF4-FFF2-40B4-BE49-F238E27FC236}">
                <a16:creationId xmlns:a16="http://schemas.microsoft.com/office/drawing/2014/main" id="{BE4159AF-CB15-466A-8E13-B74B83675018}"/>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8615277" y="4164101"/>
            <a:ext cx="293108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9" descr="Significant Rise in Dementia-related Cases in India">
            <a:extLst>
              <a:ext uri="{FF2B5EF4-FFF2-40B4-BE49-F238E27FC236}">
                <a16:creationId xmlns:a16="http://schemas.microsoft.com/office/drawing/2014/main" id="{B7DD752E-062A-47C3-BF92-12A4F9BB64E3}"/>
              </a:ext>
            </a:extLst>
          </p:cNvPr>
          <p:cNvPicPr>
            <a:picLocks noChangeAspect="1" noChangeArrowheads="1"/>
          </p:cNvPicPr>
          <p:nvPr/>
        </p:nvPicPr>
        <p:blipFill>
          <a:blip r:embed="rId14" r:link="rId15">
            <a:extLst>
              <a:ext uri="{28A0092B-C50C-407E-A947-70E740481C1C}">
                <a14:useLocalDpi xmlns:a14="http://schemas.microsoft.com/office/drawing/2010/main" val="0"/>
              </a:ext>
            </a:extLst>
          </a:blip>
          <a:srcRect b="15077"/>
          <a:stretch>
            <a:fillRect/>
          </a:stretch>
        </p:blipFill>
        <p:spPr bwMode="auto">
          <a:xfrm>
            <a:off x="6593726" y="4249711"/>
            <a:ext cx="1945827" cy="137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a:extLst>
              <a:ext uri="{FF2B5EF4-FFF2-40B4-BE49-F238E27FC236}">
                <a16:creationId xmlns:a16="http://schemas.microsoft.com/office/drawing/2014/main" id="{AD8EFF8E-09DE-4ADB-8A48-9EEB9515BEA2}"/>
              </a:ext>
            </a:extLst>
          </p:cNvPr>
          <p:cNvPicPr>
            <a:picLocks noChangeAspect="1" noChangeArrowheads="1"/>
          </p:cNvPicPr>
          <p:nvPr/>
        </p:nvPicPr>
        <p:blipFill>
          <a:blip r:embed="rId16" r:link="rId17">
            <a:extLst>
              <a:ext uri="{28A0092B-C50C-407E-A947-70E740481C1C}">
                <a14:useLocalDpi xmlns:a14="http://schemas.microsoft.com/office/drawing/2010/main" val="0"/>
              </a:ext>
            </a:extLst>
          </a:blip>
          <a:srcRect/>
          <a:stretch>
            <a:fillRect/>
          </a:stretch>
        </p:blipFill>
        <p:spPr bwMode="auto">
          <a:xfrm>
            <a:off x="512776" y="37889"/>
            <a:ext cx="2469377" cy="308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18ED136-0C73-455F-2C3F-6B9DC3E71A14}"/>
              </a:ext>
            </a:extLst>
          </p:cNvPr>
          <p:cNvPicPr>
            <a:picLocks noChangeAspect="1"/>
          </p:cNvPicPr>
          <p:nvPr/>
        </p:nvPicPr>
        <p:blipFill>
          <a:blip r:embed="rId18"/>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3870581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505C0C1A-A8E1-48DB-AD33-E6E9CDB0E150}"/>
              </a:ext>
            </a:extLst>
          </p:cNvPr>
          <p:cNvSpPr txBox="1"/>
          <p:nvPr/>
        </p:nvSpPr>
        <p:spPr>
          <a:xfrm>
            <a:off x="3607592" y="344505"/>
            <a:ext cx="4324828" cy="984885"/>
          </a:xfrm>
          <a:prstGeom prst="rect">
            <a:avLst/>
          </a:prstGeom>
          <a:noFill/>
        </p:spPr>
        <p:txBody>
          <a:bodyPr wrap="square">
            <a:spAutoFit/>
          </a:bodyPr>
          <a:lstStyle/>
          <a:p>
            <a:pPr marL="0" marR="0">
              <a:spcBef>
                <a:spcPts val="0"/>
              </a:spcBef>
              <a:spcAft>
                <a:spcPts val="0"/>
              </a:spcAft>
            </a:pPr>
            <a:r>
              <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25. </a:t>
            </a:r>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परामर्श</a:t>
            </a:r>
            <a:endParaRPr lang="en-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hi-IN" dirty="0">
                <a:effectLst/>
                <a:latin typeface="Nirmala UI" panose="020B0502040204020203" pitchFamily="34" charset="0"/>
                <a:ea typeface="Nirmala UI" panose="020B0502040204020203" pitchFamily="34" charset="0"/>
                <a:cs typeface="Nirmala UI" panose="020B0502040204020203" pitchFamily="34" charset="0"/>
              </a:rPr>
              <a:t>व्यक्तिगत परामर्श</a:t>
            </a:r>
            <a:r>
              <a:rPr lang="en-IN" dirty="0">
                <a:effectLst/>
                <a:latin typeface="Nirmala UI" panose="020B0502040204020203" pitchFamily="34" charset="0"/>
                <a:ea typeface="Nirmala UI" panose="020B0502040204020203" pitchFamily="34" charset="0"/>
                <a:cs typeface="Nirmala UI" panose="020B0502040204020203" pitchFamily="34" charset="0"/>
              </a:rPr>
              <a:t> </a:t>
            </a:r>
            <a:endParaRPr lang="en-IN" b="1"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hi-IN" dirty="0">
                <a:effectLst/>
                <a:latin typeface="Nirmala UI" panose="020B0502040204020203" pitchFamily="34" charset="0"/>
                <a:ea typeface="Nirmala UI" panose="020B0502040204020203" pitchFamily="34" charset="0"/>
                <a:cs typeface="Nirmala UI" panose="020B0502040204020203" pitchFamily="34" charset="0"/>
              </a:rPr>
              <a:t>समूह परामर्श</a:t>
            </a:r>
            <a:endParaRPr lang="en-IN"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7172" name="Picture 4" descr="Online counselling for older people in India and Abroad">
            <a:extLst>
              <a:ext uri="{FF2B5EF4-FFF2-40B4-BE49-F238E27FC236}">
                <a16:creationId xmlns:a16="http://schemas.microsoft.com/office/drawing/2014/main" id="{0D602A76-B71E-45CC-8CEA-67249D20793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176" y="6351"/>
            <a:ext cx="3451072"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Cognitive Behaviour Therapy (CBT) - Psychology India Magazine">
            <a:extLst>
              <a:ext uri="{FF2B5EF4-FFF2-40B4-BE49-F238E27FC236}">
                <a16:creationId xmlns:a16="http://schemas.microsoft.com/office/drawing/2014/main" id="{A2A1EB82-DDF2-403F-9598-2741E237451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358188" y="344505"/>
            <a:ext cx="3281362" cy="269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6" descr="Buy Cognitive Behavioural Therapy: A Practical Guide to Cbt for Overcoming  Anxiety, Depression, Addictions &amp; Other Psychological Conditions (Cognitive  ... Sleep Disorders, Sexual Disorders,) Book Online at Low Prices in India |">
            <a:extLst>
              <a:ext uri="{FF2B5EF4-FFF2-40B4-BE49-F238E27FC236}">
                <a16:creationId xmlns:a16="http://schemas.microsoft.com/office/drawing/2014/main" id="{0EF374F1-259A-43B9-86AB-65255215DF82}"/>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b="64398"/>
          <a:stretch>
            <a:fillRect/>
          </a:stretch>
        </p:blipFill>
        <p:spPr bwMode="auto">
          <a:xfrm>
            <a:off x="9621838" y="1532175"/>
            <a:ext cx="754062" cy="428625"/>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175" name="Picture 7" descr="Palliative care for the elderly should be considered a human rights issue -  Hindustan Times">
            <a:extLst>
              <a:ext uri="{FF2B5EF4-FFF2-40B4-BE49-F238E27FC236}">
                <a16:creationId xmlns:a16="http://schemas.microsoft.com/office/drawing/2014/main" id="{AB21E5C7-A85F-4298-BA22-9EEE38D8926A}"/>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7463644" y="3852507"/>
            <a:ext cx="3933812" cy="213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12" descr="Senior Citizen Counseling Service">
            <a:extLst>
              <a:ext uri="{FF2B5EF4-FFF2-40B4-BE49-F238E27FC236}">
                <a16:creationId xmlns:a16="http://schemas.microsoft.com/office/drawing/2014/main" id="{1C77B165-B669-46CD-B320-5FCA508ADF86}"/>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l="3413" t="5109" r="5815"/>
          <a:stretch>
            <a:fillRect/>
          </a:stretch>
        </p:blipFill>
        <p:spPr bwMode="auto">
          <a:xfrm>
            <a:off x="3645483" y="3852508"/>
            <a:ext cx="3596110" cy="213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a:extLst>
              <a:ext uri="{FF2B5EF4-FFF2-40B4-BE49-F238E27FC236}">
                <a16:creationId xmlns:a16="http://schemas.microsoft.com/office/drawing/2014/main" id="{CE045EA9-3D49-4553-9B22-92D9D143130C}"/>
              </a:ext>
            </a:extLst>
          </p:cNvPr>
          <p:cNvSpPr txBox="1"/>
          <p:nvPr/>
        </p:nvSpPr>
        <p:spPr>
          <a:xfrm>
            <a:off x="3132169" y="1450206"/>
            <a:ext cx="2469895" cy="2754793"/>
          </a:xfrm>
          <a:prstGeom prst="rect">
            <a:avLst/>
          </a:prstGeom>
          <a:noFill/>
        </p:spPr>
        <p:txBody>
          <a:bodyPr wrap="square">
            <a:spAutoFit/>
          </a:bodyPr>
          <a:lstStyle/>
          <a:p>
            <a:pPr marL="457200" marR="0" algn="just">
              <a:lnSpc>
                <a:spcPct val="107000"/>
              </a:lnSpc>
              <a:spcBef>
                <a:spcPts val="0"/>
              </a:spcBef>
              <a:spcAft>
                <a:spcPts val="0"/>
              </a:spcAf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मुद्दों के समाधान करें</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 </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चिंता</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तनाव</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नियंत्रण खोना</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निर्णय लेना</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स्वायत्तता</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अवसाद</a:t>
            </a:r>
          </a:p>
          <a:p>
            <a:pPr marL="742950" marR="0" indent="-285750" algn="just">
              <a:lnSpc>
                <a:spcPct val="107000"/>
              </a:lnSpc>
              <a:spcBef>
                <a:spcPts val="0"/>
              </a:spcBef>
              <a:spcAft>
                <a:spcPts val="0"/>
              </a:spcAft>
              <a:buFont typeface="Wingdings" panose="05000000000000000000" pitchFamily="2" charset="2"/>
              <a:buChar char="§"/>
            </a:pPr>
            <a:r>
              <a:rPr lang="hi-IN" dirty="0">
                <a:latin typeface="Nirmala UI" panose="020B0502040204020203" pitchFamily="34" charset="0"/>
                <a:ea typeface="Nirmala UI" panose="020B0502040204020203" pitchFamily="34" charset="0"/>
                <a:cs typeface="Nirmala UI" panose="020B0502040204020203" pitchFamily="34" charset="0"/>
              </a:rPr>
              <a:t>आचारभ्रष्टीकरण </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29" name="TextBox 28">
            <a:extLst>
              <a:ext uri="{FF2B5EF4-FFF2-40B4-BE49-F238E27FC236}">
                <a16:creationId xmlns:a16="http://schemas.microsoft.com/office/drawing/2014/main" id="{C321C96A-074A-4E80-8AFE-E9EA2EE359A8}"/>
              </a:ext>
            </a:extLst>
          </p:cNvPr>
          <p:cNvSpPr txBox="1"/>
          <p:nvPr/>
        </p:nvSpPr>
        <p:spPr>
          <a:xfrm>
            <a:off x="5673360" y="1450206"/>
            <a:ext cx="2831095" cy="2031325"/>
          </a:xfrm>
          <a:prstGeom prst="rect">
            <a:avLst/>
          </a:prstGeom>
          <a:noFill/>
        </p:spPr>
        <p:txBody>
          <a:bodyPr wrap="square">
            <a:spAutoFit/>
          </a:bodyPr>
          <a:lstStyle/>
          <a:p>
            <a:r>
              <a:rPr lang="hi-IN" sz="1800" dirty="0">
                <a:effectLst/>
                <a:latin typeface="Nirmala UI" panose="020B0502040204020203" pitchFamily="34" charset="0"/>
                <a:ea typeface="Nirmala UI" panose="020B0502040204020203" pitchFamily="34" charset="0"/>
                <a:cs typeface="Nirmala UI" panose="020B0502040204020203" pitchFamily="34" charset="0"/>
              </a:rPr>
              <a:t>बुजुर्ग परामर्श का उद्देश्य वृद्ध लोगों की मनोवैज्ञानिक-सामाजिक और जैविक समस्याओं को समझना, उनकी समस्याओं को हल करने में मदद करना और उनके समग्र कल्याण को बढ़ाना है।</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7ADC7FDD-4AB7-F27F-1120-D651ED82AB5B}"/>
              </a:ext>
            </a:extLst>
          </p:cNvPr>
          <p:cNvPicPr>
            <a:picLocks noChangeAspect="1"/>
          </p:cNvPicPr>
          <p:nvPr/>
        </p:nvPicPr>
        <p:blipFill>
          <a:blip r:embed="rId12"/>
          <a:stretch>
            <a:fillRect/>
          </a:stretch>
        </p:blipFill>
        <p:spPr>
          <a:xfrm>
            <a:off x="4507705" y="6065031"/>
            <a:ext cx="7700965" cy="792969"/>
          </a:xfrm>
          <a:prstGeom prst="rect">
            <a:avLst/>
          </a:prstGeom>
        </p:spPr>
      </p:pic>
    </p:spTree>
    <p:extLst>
      <p:ext uri="{BB962C8B-B14F-4D97-AF65-F5344CB8AC3E}">
        <p14:creationId xmlns:p14="http://schemas.microsoft.com/office/powerpoint/2010/main" val="3214298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3" name="TextBox 12">
            <a:extLst>
              <a:ext uri="{FF2B5EF4-FFF2-40B4-BE49-F238E27FC236}">
                <a16:creationId xmlns:a16="http://schemas.microsoft.com/office/drawing/2014/main" id="{C59E2213-6A3B-4ADA-9159-9BF36CD4F382}"/>
              </a:ext>
            </a:extLst>
          </p:cNvPr>
          <p:cNvSpPr txBox="1"/>
          <p:nvPr/>
        </p:nvSpPr>
        <p:spPr>
          <a:xfrm>
            <a:off x="3420391" y="1072449"/>
            <a:ext cx="6100762" cy="430887"/>
          </a:xfrm>
          <a:prstGeom prst="rect">
            <a:avLst/>
          </a:prstGeom>
          <a:noFill/>
        </p:spPr>
        <p:txBody>
          <a:bodyPr wrap="square">
            <a:spAutoFit/>
          </a:bodyPr>
          <a:lstStyle/>
          <a:p>
            <a:r>
              <a:rPr lang="hi-IN" sz="22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बुजुर्गों से जुड़ाव</a:t>
            </a:r>
            <a:endParaRPr lang="en-IN" sz="220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194" name="Picture 2">
            <a:extLst>
              <a:ext uri="{FF2B5EF4-FFF2-40B4-BE49-F238E27FC236}">
                <a16:creationId xmlns:a16="http://schemas.microsoft.com/office/drawing/2014/main" id="{79E8645D-F41A-4749-B5F4-0DA1A1959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2978"/>
          <a:stretch>
            <a:fillRect/>
          </a:stretch>
        </p:blipFill>
        <p:spPr bwMode="auto">
          <a:xfrm>
            <a:off x="31750" y="6350"/>
            <a:ext cx="3388641" cy="217963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10A89E1-3CBA-49A3-AA62-F376C0639B65}"/>
              </a:ext>
            </a:extLst>
          </p:cNvPr>
          <p:cNvSpPr txBox="1"/>
          <p:nvPr/>
        </p:nvSpPr>
        <p:spPr>
          <a:xfrm>
            <a:off x="3659796" y="1586312"/>
            <a:ext cx="6100762" cy="3923253"/>
          </a:xfrm>
          <a:prstGeom prst="rect">
            <a:avLst/>
          </a:prstGeom>
          <a:noFill/>
        </p:spPr>
        <p:txBody>
          <a:bodyPr wrap="square">
            <a:spAutoFit/>
          </a:bodyPr>
          <a:lstStyle/>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संयम बरतें</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श्रवण या दृश्य क्षमताओं में उनकी गिरावट को पहचानें</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अपनी आवाज की मात्रा को उचित रूप से समायोजित करें</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उन पर चिल्लाने से बचें</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अस्वीकृति के लिए तैयार रहें</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जानबूझकर और क्रमिक प्रयास में संलग्न रहें</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परिवार के सदस्यों और देखभाल करने वालों दोनों के साथ जुड़ें</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कम तीव्रता वाली शारीरिक गतिविधियों को बढ़ावा और समर्थन दें</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उनकी स्वतंत्रता का सम्मान करें</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पूछें कि क्या उन्हें मदद की ज़रूरत है</a:t>
            </a:r>
          </a:p>
          <a:p>
            <a:pPr marL="285750" marR="0" indent="-285750">
              <a:lnSpc>
                <a:spcPct val="107000"/>
              </a:lnSpc>
              <a:spcBef>
                <a:spcPts val="0"/>
              </a:spcBef>
              <a:spcAft>
                <a:spcPts val="0"/>
              </a:spcAft>
              <a:buFont typeface="Wingdings" panose="05000000000000000000" pitchFamily="2" charset="2"/>
              <a:buChar char="ü"/>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उनकी सहायता करते समय सावधानी और विनम्रता बरतें</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8195" name="Picture 3" descr="Sarita Nursing Bureau | Old Age Care">
            <a:extLst>
              <a:ext uri="{FF2B5EF4-FFF2-40B4-BE49-F238E27FC236}">
                <a16:creationId xmlns:a16="http://schemas.microsoft.com/office/drawing/2014/main" id="{D540E520-26E3-454A-8E43-11356744E87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521153" y="3421253"/>
            <a:ext cx="2094094"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Tips for Improving Elderly Communication">
            <a:extLst>
              <a:ext uri="{FF2B5EF4-FFF2-40B4-BE49-F238E27FC236}">
                <a16:creationId xmlns:a16="http://schemas.microsoft.com/office/drawing/2014/main" id="{9F3AF32D-D6EB-4E0C-9869-449EEE295FE0}"/>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r="18584"/>
          <a:stretch>
            <a:fillRect/>
          </a:stretch>
        </p:blipFill>
        <p:spPr bwMode="auto">
          <a:xfrm>
            <a:off x="9521153" y="1072449"/>
            <a:ext cx="21687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9BB12B7-BBD7-E93A-AD05-3B6572280166}"/>
              </a:ext>
            </a:extLst>
          </p:cNvPr>
          <p:cNvPicPr>
            <a:picLocks noChangeAspect="1"/>
          </p:cNvPicPr>
          <p:nvPr/>
        </p:nvPicPr>
        <p:blipFill>
          <a:blip r:embed="rId7"/>
          <a:stretch>
            <a:fillRect/>
          </a:stretch>
        </p:blipFill>
        <p:spPr>
          <a:xfrm>
            <a:off x="4491035" y="6067089"/>
            <a:ext cx="7700965" cy="792969"/>
          </a:xfrm>
          <a:prstGeom prst="rect">
            <a:avLst/>
          </a:prstGeom>
        </p:spPr>
      </p:pic>
    </p:spTree>
    <p:extLst>
      <p:ext uri="{BB962C8B-B14F-4D97-AF65-F5344CB8AC3E}">
        <p14:creationId xmlns:p14="http://schemas.microsoft.com/office/powerpoint/2010/main" val="3365584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fontScale="90000"/>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महत्वपुर्ण दिवस मनाएँ</a:t>
            </a:r>
            <a:r>
              <a:rPr lang="en-IN" b="1" dirty="0">
                <a:effectLst/>
                <a:latin typeface="Nirmala UI" panose="020B0502040204020203" pitchFamily="34" charset="0"/>
                <a:ea typeface="Nirmala UI" panose="020B0502040204020203" pitchFamily="34" charset="0"/>
                <a:cs typeface="Nirmala UI" panose="020B0502040204020203" pitchFamily="34" charset="0"/>
              </a:rPr>
              <a:t> </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9218" name="Picture 2" descr="International Day of Older Persons : Speech, Theme, Quotes and Activities -  Bee Bulletin">
            <a:extLst>
              <a:ext uri="{FF2B5EF4-FFF2-40B4-BE49-F238E27FC236}">
                <a16:creationId xmlns:a16="http://schemas.microsoft.com/office/drawing/2014/main" id="{1AE3CA51-66CE-48E2-889C-DC5B983D774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763" y="4763"/>
            <a:ext cx="341989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International Day of Older Persons Vector Images (over 390)">
            <a:extLst>
              <a:ext uri="{FF2B5EF4-FFF2-40B4-BE49-F238E27FC236}">
                <a16:creationId xmlns:a16="http://schemas.microsoft.com/office/drawing/2014/main" id="{5D9D53B2-10CC-4158-921B-3830FB24E63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t="23782" b="23781"/>
          <a:stretch>
            <a:fillRect/>
          </a:stretch>
        </p:blipFill>
        <p:spPr bwMode="auto">
          <a:xfrm>
            <a:off x="5919897" y="186475"/>
            <a:ext cx="3817062" cy="200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5">
            <a:extLst>
              <a:ext uri="{FF2B5EF4-FFF2-40B4-BE49-F238E27FC236}">
                <a16:creationId xmlns:a16="http://schemas.microsoft.com/office/drawing/2014/main" id="{F9A20229-5AD9-4534-9921-CD523B8D2DAA}"/>
              </a:ext>
            </a:extLst>
          </p:cNvPr>
          <p:cNvSpPr>
            <a:spLocks noChangeArrowheads="1"/>
          </p:cNvSpPr>
          <p:nvPr/>
        </p:nvSpPr>
        <p:spPr bwMode="auto">
          <a:xfrm>
            <a:off x="-4763" y="21923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5" name="TextBox 14">
            <a:extLst>
              <a:ext uri="{FF2B5EF4-FFF2-40B4-BE49-F238E27FC236}">
                <a16:creationId xmlns:a16="http://schemas.microsoft.com/office/drawing/2014/main" id="{B775F567-C3A2-4714-93FA-061525B465EE}"/>
              </a:ext>
            </a:extLst>
          </p:cNvPr>
          <p:cNvSpPr txBox="1"/>
          <p:nvPr/>
        </p:nvSpPr>
        <p:spPr>
          <a:xfrm>
            <a:off x="4128051" y="2227261"/>
            <a:ext cx="7149771" cy="2800767"/>
          </a:xfrm>
          <a:prstGeom prst="rect">
            <a:avLst/>
          </a:prstGeom>
          <a:noFill/>
        </p:spPr>
        <p:txBody>
          <a:bodyPr wrap="square">
            <a:spAutoFit/>
          </a:bodyPr>
          <a:lstStyle/>
          <a:p>
            <a:r>
              <a:rPr lang="hi-IN" sz="2200" b="1" dirty="0">
                <a:latin typeface="Nirmala UI" panose="020B0502040204020203" pitchFamily="34" charset="0"/>
                <a:ea typeface="Nirmala UI" panose="020B0502040204020203" pitchFamily="34" charset="0"/>
                <a:cs typeface="Nirmala UI" panose="020B0502040204020203" pitchFamily="34" charset="0"/>
              </a:rPr>
              <a:t>छात्र अगले दिनों को निकटतम वृद्धाश्रमों में जाकर या परिसर में बुजुर्ग जागरूकता शिविर आयोजित करके मना सकते हैं</a:t>
            </a:r>
            <a:r>
              <a:rPr lang="en-IN" sz="2200" b="1" dirty="0">
                <a:latin typeface="Nirmala UI" panose="020B0502040204020203" pitchFamily="34" charset="0"/>
                <a:ea typeface="Nirmala UI" panose="020B0502040204020203" pitchFamily="34" charset="0"/>
                <a:cs typeface="Nirmala UI" panose="020B0502040204020203" pitchFamily="34" charset="0"/>
              </a:rPr>
              <a:t> </a:t>
            </a:r>
          </a:p>
          <a:p>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indent="-342900">
              <a:buFont typeface="Arial" panose="020B0604020202020204" pitchFamily="34" charset="0"/>
              <a:buChar char="•"/>
            </a:pPr>
            <a:r>
              <a:rPr lang="hi-IN" sz="2200" b="1" dirty="0">
                <a:latin typeface="Nirmala UI" panose="020B0502040204020203" pitchFamily="34" charset="0"/>
                <a:ea typeface="Nirmala UI" panose="020B0502040204020203" pitchFamily="34" charset="0"/>
                <a:cs typeface="Nirmala UI" panose="020B0502040204020203" pitchFamily="34" charset="0"/>
              </a:rPr>
              <a:t>बुजुर्गों के लिए अंतर्राष्ट्रीय दिवस - 1 अक्टूबर </a:t>
            </a:r>
          </a:p>
          <a:p>
            <a:pPr marL="342900" indent="-342900">
              <a:buFont typeface="Arial" panose="020B0604020202020204" pitchFamily="34" charset="0"/>
              <a:buChar char="•"/>
            </a:pPr>
            <a:r>
              <a:rPr lang="hi-IN" sz="2200" b="1" dirty="0">
                <a:latin typeface="Nirmala UI" panose="020B0502040204020203" pitchFamily="34" charset="0"/>
                <a:ea typeface="Nirmala UI" panose="020B0502040204020203" pitchFamily="34" charset="0"/>
                <a:cs typeface="Nirmala UI" panose="020B0502040204020203" pitchFamily="34" charset="0"/>
              </a:rPr>
              <a:t>विश्व वरिष्ठ नागरिक दिवस - 21 अगस्त</a:t>
            </a:r>
          </a:p>
          <a:p>
            <a:pPr marL="342900" indent="-342900">
              <a:buFont typeface="Arial" panose="020B0604020202020204" pitchFamily="34" charset="0"/>
              <a:buChar char="•"/>
            </a:pPr>
            <a:r>
              <a:rPr lang="hi-IN" sz="2200" b="1" dirty="0">
                <a:latin typeface="Nirmala UI" panose="020B0502040204020203" pitchFamily="34" charset="0"/>
                <a:ea typeface="Nirmala UI" panose="020B0502040204020203" pitchFamily="34" charset="0"/>
                <a:cs typeface="Nirmala UI" panose="020B0502040204020203" pitchFamily="34" charset="0"/>
              </a:rPr>
              <a:t>राष्ट्रीय पोषण सप्ताह - 1-7 सितम्बर</a:t>
            </a:r>
          </a:p>
          <a:p>
            <a:pPr marL="342900" indent="-342900">
              <a:buFont typeface="Arial" panose="020B0604020202020204" pitchFamily="34" charset="0"/>
              <a:buChar char="•"/>
            </a:pPr>
            <a:r>
              <a:rPr lang="hi-IN" sz="2200" b="1" dirty="0">
                <a:latin typeface="Nirmala UI" panose="020B0502040204020203" pitchFamily="34" charset="0"/>
                <a:ea typeface="Nirmala UI" panose="020B0502040204020203" pitchFamily="34" charset="0"/>
                <a:cs typeface="Nirmala UI" panose="020B0502040204020203" pitchFamily="34" charset="0"/>
              </a:rPr>
              <a:t>अल्जाइमर दिवस - 21 सितम्बर</a:t>
            </a:r>
          </a:p>
          <a:p>
            <a:pPr marL="342900" indent="-342900">
              <a:buFont typeface="Arial" panose="020B0604020202020204" pitchFamily="34" charset="0"/>
              <a:buChar char="•"/>
            </a:pPr>
            <a:r>
              <a:rPr lang="hi-IN" sz="2200" b="1" dirty="0">
                <a:latin typeface="Nirmala UI" panose="020B0502040204020203" pitchFamily="34" charset="0"/>
                <a:ea typeface="Nirmala UI" panose="020B0502040204020203" pitchFamily="34" charset="0"/>
                <a:cs typeface="Nirmala UI" panose="020B0502040204020203" pitchFamily="34" charset="0"/>
              </a:rPr>
              <a:t>विश्व मानसिक स्वास्थ्य दिवस - 10 अक्टूबर</a:t>
            </a:r>
          </a:p>
        </p:txBody>
      </p:sp>
      <p:pic>
        <p:nvPicPr>
          <p:cNvPr id="5" name="Picture 4">
            <a:extLst>
              <a:ext uri="{FF2B5EF4-FFF2-40B4-BE49-F238E27FC236}">
                <a16:creationId xmlns:a16="http://schemas.microsoft.com/office/drawing/2014/main" id="{FE4F56A2-62CD-B989-F5D8-EC02115D2A1A}"/>
              </a:ext>
            </a:extLst>
          </p:cNvPr>
          <p:cNvPicPr>
            <a:picLocks noChangeAspect="1"/>
          </p:cNvPicPr>
          <p:nvPr/>
        </p:nvPicPr>
        <p:blipFill>
          <a:blip r:embed="rId6"/>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308043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छात्र क्या कर सकते हैं</a:t>
            </a: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effectLst/>
                <a:latin typeface="Nirmala UI" panose="020B0502040204020203" pitchFamily="34" charset="0"/>
                <a:ea typeface="Nirmala UI" panose="020B0502040204020203" pitchFamily="34" charset="0"/>
                <a:cs typeface="Nirmala UI" panose="020B0502040204020203" pitchFamily="34" charset="0"/>
              </a:rPr>
              <a:t>गतिविधियाँ</a:t>
            </a: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9" name="TextBox 8">
            <a:extLst>
              <a:ext uri="{FF2B5EF4-FFF2-40B4-BE49-F238E27FC236}">
                <a16:creationId xmlns:a16="http://schemas.microsoft.com/office/drawing/2014/main" id="{05DCE972-9A24-475D-B7A2-A048D71C9617}"/>
              </a:ext>
            </a:extLst>
          </p:cNvPr>
          <p:cNvSpPr txBox="1"/>
          <p:nvPr/>
        </p:nvSpPr>
        <p:spPr>
          <a:xfrm>
            <a:off x="3664744" y="745110"/>
            <a:ext cx="6100762" cy="2612254"/>
          </a:xfrm>
          <a:prstGeom prst="rect">
            <a:avLst/>
          </a:prstGeom>
          <a:noFill/>
        </p:spPr>
        <p:txBody>
          <a:bodyPr wrap="square">
            <a:spAutoFit/>
          </a:bodyPr>
          <a:lstStyle/>
          <a:p>
            <a:pPr marL="342900" marR="0" indent="-342900" algn="just">
              <a:lnSpc>
                <a:spcPct val="107000"/>
              </a:lnSpc>
              <a:spcBef>
                <a:spcPts val="0"/>
              </a:spcBef>
              <a:spcAft>
                <a:spcPts val="0"/>
              </a:spcAft>
              <a:buFont typeface="Arial" panose="020B0604020202020204" pitchFamily="34" charset="0"/>
              <a:buChar char="•"/>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केस अध्ययन</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r>
              <a:rPr lang="hi-IN" sz="2200" b="1" dirty="0">
                <a:effectLst/>
                <a:latin typeface="Nirmala UI" panose="020B0502040204020203" pitchFamily="34" charset="0"/>
                <a:ea typeface="Nirmala UI" panose="020B0502040204020203" pitchFamily="34" charset="0"/>
                <a:cs typeface="Nirmala UI" panose="020B0502040204020203" pitchFamily="34" charset="0"/>
              </a:rPr>
              <a:t>रोल-प्ले थेरेपी </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r>
              <a:rPr lang="hi-IN" sz="2200" b="1" dirty="0">
                <a:latin typeface="Nirmala UI" panose="020B0502040204020203" pitchFamily="34" charset="0"/>
                <a:ea typeface="Nirmala UI" panose="020B0502040204020203" pitchFamily="34" charset="0"/>
                <a:cs typeface="Nirmala UI" panose="020B0502040204020203" pitchFamily="34" charset="0"/>
              </a:rPr>
              <a:t>समूह चर्चा</a:t>
            </a:r>
            <a:endParaRPr lang="en-IN" sz="2200" b="1" dirty="0">
              <a:effectLst/>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endParaRPr lang="en-IN" sz="2200" b="1" dirty="0">
              <a:latin typeface="Nirmala UI" panose="020B0502040204020203" pitchFamily="34" charset="0"/>
              <a:ea typeface="Nirmala UI" panose="020B0502040204020203" pitchFamily="34" charset="0"/>
              <a:cs typeface="Nirmala UI" panose="020B0502040204020203" pitchFamily="34" charset="0"/>
            </a:endParaRPr>
          </a:p>
          <a:p>
            <a:pPr marL="342900" marR="0" indent="-342900" algn="just">
              <a:lnSpc>
                <a:spcPct val="107000"/>
              </a:lnSpc>
              <a:spcBef>
                <a:spcPts val="0"/>
              </a:spcBef>
              <a:spcAft>
                <a:spcPts val="0"/>
              </a:spcAft>
              <a:buFont typeface="Arial" panose="020B0604020202020204" pitchFamily="34" charset="0"/>
              <a:buChar char="•"/>
              <a:tabLst>
                <a:tab pos="2823845" algn="l"/>
              </a:tabLst>
            </a:pPr>
            <a:endParaRPr lang="en-IN" sz="22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10243" name="Picture 3" descr="6 Habits of Highly Effective Private Caregivers">
            <a:extLst>
              <a:ext uri="{FF2B5EF4-FFF2-40B4-BE49-F238E27FC236}">
                <a16:creationId xmlns:a16="http://schemas.microsoft.com/office/drawing/2014/main" id="{97860372-3ED7-49DD-9EBC-F9A0AEEAB98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0164" y="17462"/>
            <a:ext cx="3370262" cy="225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This old man died all alone at 86 in an old age home. But what he left  behind brought tears to everyone's eyes | India.com">
            <a:extLst>
              <a:ext uri="{FF2B5EF4-FFF2-40B4-BE49-F238E27FC236}">
                <a16:creationId xmlns:a16="http://schemas.microsoft.com/office/drawing/2014/main" id="{8588B9FB-81AF-482D-ACFB-F6E9FD38267A}"/>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791576" y="336624"/>
            <a:ext cx="2638425"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Ban The Old Age Homes: Its All About Loving Your Parents – Rayaprolu's  Weblog">
            <a:extLst>
              <a:ext uri="{FF2B5EF4-FFF2-40B4-BE49-F238E27FC236}">
                <a16:creationId xmlns:a16="http://schemas.microsoft.com/office/drawing/2014/main" id="{DE9610DC-159B-4C32-8C6D-EABB1D9314E8}"/>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8656884" y="2879634"/>
            <a:ext cx="2905125"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Role Plays - A Technique Used In Assessment Center">
            <a:extLst>
              <a:ext uri="{FF2B5EF4-FFF2-40B4-BE49-F238E27FC236}">
                <a16:creationId xmlns:a16="http://schemas.microsoft.com/office/drawing/2014/main" id="{703F1A02-BA58-45FA-8EEF-B80911720144}"/>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6440710" y="1120662"/>
            <a:ext cx="2350866" cy="179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descr="Group Discussion &amp; Skills required to ace a group discussion...">
            <a:extLst>
              <a:ext uri="{FF2B5EF4-FFF2-40B4-BE49-F238E27FC236}">
                <a16:creationId xmlns:a16="http://schemas.microsoft.com/office/drawing/2014/main" id="{80CCF1AE-7BF3-4F91-A7AA-C66041C55F85}"/>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3482956" y="2753867"/>
            <a:ext cx="2774970" cy="162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8" descr="10 old age homes in India for abandoned senior citizens - Give's Blog">
            <a:extLst>
              <a:ext uri="{FF2B5EF4-FFF2-40B4-BE49-F238E27FC236}">
                <a16:creationId xmlns:a16="http://schemas.microsoft.com/office/drawing/2014/main" id="{B5627748-E7B3-4DE3-A88C-9357FF74361D}"/>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5699130" y="4092106"/>
            <a:ext cx="2774970" cy="180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A35030D-7B6B-8FD1-839D-ECAFE8806982}"/>
              </a:ext>
            </a:extLst>
          </p:cNvPr>
          <p:cNvPicPr>
            <a:picLocks noChangeAspect="1"/>
          </p:cNvPicPr>
          <p:nvPr/>
        </p:nvPicPr>
        <p:blipFill>
          <a:blip r:embed="rId1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41865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fontScale="90000"/>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बुजुर्गों के साथ व्यवहार करते समय उपयोग किए जाने वाले कौशल और तकनीकें</a:t>
            </a: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1" name="TextBox 10">
            <a:extLst>
              <a:ext uri="{FF2B5EF4-FFF2-40B4-BE49-F238E27FC236}">
                <a16:creationId xmlns:a16="http://schemas.microsoft.com/office/drawing/2014/main" id="{0CDD3B1F-80A2-48ED-800E-F28193ED28C5}"/>
              </a:ext>
            </a:extLst>
          </p:cNvPr>
          <p:cNvSpPr txBox="1"/>
          <p:nvPr/>
        </p:nvSpPr>
        <p:spPr>
          <a:xfrm>
            <a:off x="3964781" y="437774"/>
            <a:ext cx="1864519" cy="1477328"/>
          </a:xfrm>
          <a:prstGeom prst="rect">
            <a:avLst/>
          </a:prstGeom>
          <a:noFill/>
        </p:spPr>
        <p:txBody>
          <a:bodyPr wrap="square">
            <a:spAutoFit/>
          </a:bodyPr>
          <a:lstStyle/>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समानुभूति</a:t>
            </a:r>
          </a:p>
          <a:p>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अवलोकन</a:t>
            </a:r>
          </a:p>
          <a:p>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सुनना</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1266" name="Picture 2" descr="Empathy Matters: Nurturing Understanding in a Diverse Learning Environment  | ScooNews">
            <a:extLst>
              <a:ext uri="{FF2B5EF4-FFF2-40B4-BE49-F238E27FC236}">
                <a16:creationId xmlns:a16="http://schemas.microsoft.com/office/drawing/2014/main" id="{F41CB358-40BE-4D25-87EB-536E37A0E0C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358461" y="490538"/>
            <a:ext cx="1806428"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Observation – Good &amp; Bad Design ~ UXness: UX Design, Usability Articles,  Course, Books, Events">
            <a:extLst>
              <a:ext uri="{FF2B5EF4-FFF2-40B4-BE49-F238E27FC236}">
                <a16:creationId xmlns:a16="http://schemas.microsoft.com/office/drawing/2014/main" id="{1A44D7B9-6937-4677-AC5D-B7DB1B013A00}"/>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799639" y="2325879"/>
            <a:ext cx="1365250"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11 Active Listening Skills To Practice (With Examples) | Indeed.com">
            <a:extLst>
              <a:ext uri="{FF2B5EF4-FFF2-40B4-BE49-F238E27FC236}">
                <a16:creationId xmlns:a16="http://schemas.microsoft.com/office/drawing/2014/main" id="{0C8A3DBA-989F-484E-8CEB-B611780AAECC}"/>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l="7103" r="7330" b="14569"/>
          <a:stretch>
            <a:fillRect/>
          </a:stretch>
        </p:blipFill>
        <p:spPr bwMode="auto">
          <a:xfrm>
            <a:off x="4205287" y="2114002"/>
            <a:ext cx="5672608" cy="342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Take Care: Prep Your Health Tips for Caregivers | Blogs | CDC">
            <a:extLst>
              <a:ext uri="{FF2B5EF4-FFF2-40B4-BE49-F238E27FC236}">
                <a16:creationId xmlns:a16="http://schemas.microsoft.com/office/drawing/2014/main" id="{96605642-7278-406A-A5D7-2256082F621C}"/>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20638" y="3175"/>
            <a:ext cx="339304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5739539-9983-3261-CB56-98FAD3690277}"/>
              </a:ext>
            </a:extLst>
          </p:cNvPr>
          <p:cNvPicPr>
            <a:picLocks noChangeAspect="1"/>
          </p:cNvPicPr>
          <p:nvPr/>
        </p:nvPicPr>
        <p:blipFill>
          <a:blip r:embed="rId10"/>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3021597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मनोविज्ञान और उम्र बढ़ना</a:t>
            </a: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2290" name="Picture 2" descr="Palliative Care: Definition, Scope, Treatment, Criteria">
            <a:extLst>
              <a:ext uri="{FF2B5EF4-FFF2-40B4-BE49-F238E27FC236}">
                <a16:creationId xmlns:a16="http://schemas.microsoft.com/office/drawing/2014/main" id="{514DF4CA-9B92-4E0E-B5AD-668498AB3F0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763" y="3174"/>
            <a:ext cx="3429775"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03E3ED90-9539-442B-8575-40723FD83074}"/>
              </a:ext>
            </a:extLst>
          </p:cNvPr>
          <p:cNvSpPr txBox="1"/>
          <p:nvPr/>
        </p:nvSpPr>
        <p:spPr>
          <a:xfrm>
            <a:off x="3700930" y="258821"/>
            <a:ext cx="3248818" cy="5108706"/>
          </a:xfrm>
          <a:prstGeom prst="rect">
            <a:avLst/>
          </a:prstGeom>
          <a:noFill/>
        </p:spPr>
        <p:txBody>
          <a:bodyPr wrap="square">
            <a:spAutoFit/>
          </a:bodyPr>
          <a:lstStyle/>
          <a:p>
            <a:pPr marR="0" algn="just">
              <a:lnSpc>
                <a:spcPct val="107000"/>
              </a:lnSpc>
              <a:spcBef>
                <a:spcPts val="0"/>
              </a:spcBef>
              <a:spcAft>
                <a:spcPts val="0"/>
              </a:spcAft>
              <a:tabLst>
                <a:tab pos="2823845" algn="l"/>
              </a:tabLs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वृद्ध व्यक्तियों के जीवन के अंत के अनुभव अक्सर इसमें शामिल होते हैं</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शारीरिक दर्द</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अवसाद</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तीव्र भावनाएँ</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गरिमा की हानि</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निराशा</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जीवन की गुणवत्ता में कमी</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endParaRPr lang="en-IN" dirty="0">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परिवर्तन/चुनौतियाँ</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भौतिक</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मनोवैज्ञानिक</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संज्ञानात्मक</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सामाजिक</a:t>
            </a:r>
            <a:endParaRPr lang="en-IN" dirty="0">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endParaRPr lang="en-IN" dirty="0">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3" name="TextBox 12">
            <a:extLst>
              <a:ext uri="{FF2B5EF4-FFF2-40B4-BE49-F238E27FC236}">
                <a16:creationId xmlns:a16="http://schemas.microsoft.com/office/drawing/2014/main" id="{0888CCEF-F291-43AC-BE2E-A5D9A101DBE3}"/>
              </a:ext>
            </a:extLst>
          </p:cNvPr>
          <p:cNvSpPr txBox="1"/>
          <p:nvPr/>
        </p:nvSpPr>
        <p:spPr>
          <a:xfrm>
            <a:off x="3625830" y="4840977"/>
            <a:ext cx="4521994" cy="976614"/>
          </a:xfrm>
          <a:prstGeom prst="rect">
            <a:avLst/>
          </a:prstGeom>
          <a:noFill/>
        </p:spPr>
        <p:txBody>
          <a:bodyPr wrap="square">
            <a:spAutoFit/>
          </a:bodyPr>
          <a:lstStyle/>
          <a:p>
            <a:pPr marL="0" marR="0" algn="just">
              <a:lnSpc>
                <a:spcPct val="107000"/>
              </a:lnSpc>
              <a:spcBef>
                <a:spcPts val="0"/>
              </a:spcBef>
              <a:spcAft>
                <a:spcPts val="0"/>
              </a:spcAft>
              <a:tabLst>
                <a:tab pos="2823845" algn="l"/>
              </a:tabLst>
            </a:pPr>
            <a:r>
              <a:rPr lang="hi-IN" sz="1800" b="1" i="1" dirty="0">
                <a:effectLst/>
                <a:latin typeface="Nirmala UI" panose="020B0502040204020203" pitchFamily="34" charset="0"/>
                <a:ea typeface="Nirmala UI" panose="020B0502040204020203" pitchFamily="34" charset="0"/>
                <a:cs typeface="Nirmala UI" panose="020B0502040204020203" pitchFamily="34" charset="0"/>
              </a:rPr>
              <a:t>वृद्धों की आबादी बढ़ने के साथ-साथ वृद्धों की देखभाल में विशेषज्ञता वाले मानसिक स्वास्थ्य चिकित्सकों की बढ़ती मांग भी बढ़ेगी।</a:t>
            </a:r>
            <a:endParaRPr lang="en-IN" sz="2000" b="1" i="1"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5" name="TextBox 14">
            <a:extLst>
              <a:ext uri="{FF2B5EF4-FFF2-40B4-BE49-F238E27FC236}">
                <a16:creationId xmlns:a16="http://schemas.microsoft.com/office/drawing/2014/main" id="{E96E2967-3843-440E-B4BE-B6118DCE159B}"/>
              </a:ext>
            </a:extLst>
          </p:cNvPr>
          <p:cNvSpPr txBox="1"/>
          <p:nvPr/>
        </p:nvSpPr>
        <p:spPr>
          <a:xfrm>
            <a:off x="8198643" y="258821"/>
            <a:ext cx="3964782" cy="2153731"/>
          </a:xfrm>
          <a:prstGeom prst="rect">
            <a:avLst/>
          </a:prstGeom>
          <a:noFill/>
        </p:spPr>
        <p:txBody>
          <a:bodyPr wrap="square">
            <a:spAutoFit/>
          </a:bodyPr>
          <a:lstStyle/>
          <a:p>
            <a:pPr marL="0" marR="0">
              <a:lnSpc>
                <a:spcPct val="107000"/>
              </a:lnSpc>
              <a:spcBef>
                <a:spcPts val="0"/>
              </a:spcBef>
              <a:spcAft>
                <a:spcPts val="0"/>
              </a:spcAft>
              <a:tabLst>
                <a:tab pos="2823845" algn="l"/>
              </a:tabLst>
            </a:pPr>
            <a:r>
              <a:rPr lang="hi-IN" b="1" dirty="0">
                <a:latin typeface="Nirmala UI" panose="020B0502040204020203" pitchFamily="34" charset="0"/>
                <a:ea typeface="Nirmala UI" panose="020B0502040204020203" pitchFamily="34" charset="0"/>
                <a:cs typeface="Nirmala UI" panose="020B0502040204020203" pitchFamily="34" charset="0"/>
              </a:rPr>
              <a:t>ज़रूरत</a:t>
            </a:r>
            <a:r>
              <a:rPr lang="en-IN" b="1" dirty="0">
                <a:latin typeface="Nirmala UI" panose="020B0502040204020203" pitchFamily="34" charset="0"/>
                <a:ea typeface="Nirmala UI" panose="020B0502040204020203" pitchFamily="34" charset="0"/>
                <a:cs typeface="Nirmala UI" panose="020B0502040204020203" pitchFamily="34" charset="0"/>
              </a:rPr>
              <a:t> </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स्वास्थ्य</a:t>
            </a: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परिवार</a:t>
            </a: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सामाजिक</a:t>
            </a: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आर्थिक</a:t>
            </a: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कानूनी</a:t>
            </a:r>
          </a:p>
          <a:p>
            <a:pPr marL="285750" marR="0" indent="-285750">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संस्थागत</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17" name="TextBox 16">
            <a:extLst>
              <a:ext uri="{FF2B5EF4-FFF2-40B4-BE49-F238E27FC236}">
                <a16:creationId xmlns:a16="http://schemas.microsoft.com/office/drawing/2014/main" id="{9D2F86A3-2095-43C0-8F38-EE797F30B1AE}"/>
              </a:ext>
            </a:extLst>
          </p:cNvPr>
          <p:cNvSpPr txBox="1"/>
          <p:nvPr/>
        </p:nvSpPr>
        <p:spPr>
          <a:xfrm>
            <a:off x="8555018" y="2506489"/>
            <a:ext cx="3075007" cy="3042821"/>
          </a:xfrm>
          <a:prstGeom prst="rect">
            <a:avLst/>
          </a:prstGeom>
          <a:solidFill>
            <a:schemeClr val="accent1">
              <a:lumMod val="40000"/>
              <a:lumOff val="60000"/>
            </a:schemeClr>
          </a:solidFill>
        </p:spPr>
        <p:txBody>
          <a:bodyPr wrap="square">
            <a:spAutoFit/>
          </a:bodyPr>
          <a:lstStyle/>
          <a:p>
            <a:pPr marL="0" marR="0" algn="just">
              <a:lnSpc>
                <a:spcPct val="107000"/>
              </a:lnSpc>
              <a:spcBef>
                <a:spcPts val="0"/>
              </a:spcBef>
              <a:spcAft>
                <a:spcPts val="0"/>
              </a:spcAft>
              <a:tabLst>
                <a:tab pos="2823845" algn="l"/>
              </a:tabLs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मनोवैज्ञानिक सहायता करते हैं</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स्मृति प्रशिक्षण</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अवसाद</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जीवन के अंत की देखभाल</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असंयम</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अनिद्रा</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दीर्घकालिक देखभाल</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पुरानी बीमारियों</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मादक द्रव्यों का सेवन</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आत्महत्या की प्रवृत्तियां</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D759D0FA-BEC0-CD28-B512-DC5701BE5B7B}"/>
              </a:ext>
            </a:extLst>
          </p:cNvPr>
          <p:cNvPicPr>
            <a:picLocks noChangeAspect="1"/>
          </p:cNvPicPr>
          <p:nvPr/>
        </p:nvPicPr>
        <p:blipFill>
          <a:blip r:embed="rId4"/>
          <a:stretch>
            <a:fillRect/>
          </a:stretch>
        </p:blipFill>
        <p:spPr>
          <a:xfrm>
            <a:off x="4516487" y="6065031"/>
            <a:ext cx="7700965" cy="792969"/>
          </a:xfrm>
          <a:prstGeom prst="rect">
            <a:avLst/>
          </a:prstGeom>
        </p:spPr>
      </p:pic>
    </p:spTree>
    <p:extLst>
      <p:ext uri="{BB962C8B-B14F-4D97-AF65-F5344CB8AC3E}">
        <p14:creationId xmlns:p14="http://schemas.microsoft.com/office/powerpoint/2010/main" val="768081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271155" y="1120662"/>
            <a:ext cx="2947482" cy="4601183"/>
          </a:xfrm>
        </p:spPr>
        <p:txBody>
          <a:bodyPr>
            <a:normAutofit fontScale="90000"/>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effectLst/>
                <a:latin typeface="Nirmala UI" panose="020B0502040204020203" pitchFamily="34" charset="0"/>
                <a:ea typeface="Nirmala UI" panose="020B0502040204020203" pitchFamily="34" charset="0"/>
                <a:cs typeface="Nirmala UI" panose="020B0502040204020203" pitchFamily="34" charset="0"/>
              </a:rPr>
              <a:t>बुढ़ापा और आध्यात्मिकता</a:t>
            </a: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3315" name="Picture 3" descr="Praying for Time | Interesting faces, Old faces, People of the world">
            <a:extLst>
              <a:ext uri="{FF2B5EF4-FFF2-40B4-BE49-F238E27FC236}">
                <a16:creationId xmlns:a16="http://schemas.microsoft.com/office/drawing/2014/main" id="{5C493250-1C1F-40B7-B51D-47D471DFA06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67777" y="-28575"/>
            <a:ext cx="2154238" cy="30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9E48201-9E15-47B2-B095-5A9517639A0A}"/>
              </a:ext>
            </a:extLst>
          </p:cNvPr>
          <p:cNvSpPr txBox="1"/>
          <p:nvPr/>
        </p:nvSpPr>
        <p:spPr>
          <a:xfrm>
            <a:off x="3591446" y="335845"/>
            <a:ext cx="8305586" cy="6081152"/>
          </a:xfrm>
          <a:prstGeom prst="rect">
            <a:avLst/>
          </a:prstGeom>
          <a:noFill/>
        </p:spPr>
        <p:txBody>
          <a:bodyPr wrap="square">
            <a:spAutoFit/>
          </a:bodyPr>
          <a:lstStyle/>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जैसे-जैसे शारीरिक स्वास्थ्य में गिरावट आती है, धार्मिकता और आध्यात्मिकता बढ़ती है, संभावित रूप से स्वस्थ और असाध्य रूप से बीमार वृद्ध व्यक्तियों दोनों में सकारात्मक स्वास्थ्य परिणामों को बढ़ावा मिलता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जैसे-जैसे व्यक्तियों की उम्र बढ़ती है, वे अक्सर अपने जीवन के उद्देश्य और अर्थ पर विचार करते हैं, जो गहरे अर्थ और पूर्ति की तलाश के लिए एक रूपरेखा प्रदान करते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सचेतनता और उपस्थिति सामान्य आध्यात्मिक अभ्यास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उम्रदराज़ व्यक्ति वर्तमान के प्रति अपनी जागरूकता और सराहना बढ़ाने के लिए ध्यान या प्रार्थना जैसी आध्यात्मिक प्रथाओं की ओर रुख कर सकते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आध्यात्मिकता जीवन भर सीखे गए अनुभवों और पाठों के लिए स्वीकृति और कृतज्ञता में योगदान कर सकती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क्षमा और मेल-मिलाप को आध्यात्मिकता द्वारा प्रोत्साहित किया जाता है, और उम्र बढ़ने से विश्वास का पुनर्मूल्यांकन या आध्यात्मिक विश्वास गहरा होता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आध्यात्मिकता मृत्यु और उसके बाद के जीवन को समझने, उदारता को प्रेरित करने और भावी पीढ़ियों को मूल्यों, परंपराओं और ज्ञान को पारित करने के लिए एक रूपरेखा प्रदान कर सकती है।</a:t>
            </a:r>
          </a:p>
          <a:p>
            <a:pPr marL="285750" indent="-285750">
              <a:lnSpc>
                <a:spcPts val="2500"/>
              </a:lnSpc>
              <a:buFont typeface="Wingdings" panose="05000000000000000000" pitchFamily="2" charset="2"/>
              <a:buChar char="v"/>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शारीरिक, भावनात्मक और आध्यात्मिक आयामों को शामिल करते हुए समग्र कल्याण, आध्यात्मिकता का एक और पहलू है</a:t>
            </a:r>
            <a:endParaRPr lang="en-IN" sz="1750" b="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sz="1750"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sz="175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3316" name="Picture 4" descr="41,074 Old Man Praying Images, Stock Photos, 3D objects, &amp; Vectors |  Shutterstock">
            <a:extLst>
              <a:ext uri="{FF2B5EF4-FFF2-40B4-BE49-F238E27FC236}">
                <a16:creationId xmlns:a16="http://schemas.microsoft.com/office/drawing/2014/main" id="{DBD7D979-4C11-42FD-B1C8-95B80CBCE090}"/>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l="12315" r="10555" b="9810"/>
          <a:stretch>
            <a:fillRect/>
          </a:stretch>
        </p:blipFill>
        <p:spPr bwMode="auto">
          <a:xfrm>
            <a:off x="1230562" y="4880966"/>
            <a:ext cx="2174479" cy="1825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4D4C4E0-00B2-EB9C-B081-31482E5703C3}"/>
              </a:ext>
            </a:extLst>
          </p:cNvPr>
          <p:cNvPicPr>
            <a:picLocks noChangeAspect="1"/>
          </p:cNvPicPr>
          <p:nvPr/>
        </p:nvPicPr>
        <p:blipFill>
          <a:blip r:embed="rId6"/>
          <a:stretch>
            <a:fillRect/>
          </a:stretch>
        </p:blipFill>
        <p:spPr>
          <a:xfrm>
            <a:off x="4491035" y="6153150"/>
            <a:ext cx="7700965" cy="704850"/>
          </a:xfrm>
          <a:prstGeom prst="rect">
            <a:avLst/>
          </a:prstGeom>
        </p:spPr>
      </p:pic>
    </p:spTree>
    <p:extLst>
      <p:ext uri="{BB962C8B-B14F-4D97-AF65-F5344CB8AC3E}">
        <p14:creationId xmlns:p14="http://schemas.microsoft.com/office/powerpoint/2010/main" val="3115576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300" y="1128739"/>
            <a:ext cx="3200432" cy="5353070"/>
          </a:xfrm>
        </p:spPr>
        <p:txBody>
          <a:bodyPr>
            <a:normAutofit fontScale="90000"/>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प्रशामक देखभाल</a:t>
            </a: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4338" name="Picture 2">
            <a:extLst>
              <a:ext uri="{FF2B5EF4-FFF2-40B4-BE49-F238E27FC236}">
                <a16:creationId xmlns:a16="http://schemas.microsoft.com/office/drawing/2014/main" id="{CA7C51CA-E633-4821-A1A7-A4BF385A13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3175"/>
            <a:ext cx="3417113"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C0F173C1-6C63-46DF-BE70-5DED7477ED27}"/>
              </a:ext>
            </a:extLst>
          </p:cNvPr>
          <p:cNvSpPr txBox="1"/>
          <p:nvPr/>
        </p:nvSpPr>
        <p:spPr>
          <a:xfrm>
            <a:off x="3478942" y="109534"/>
            <a:ext cx="4126997" cy="6122382"/>
          </a:xfrm>
          <a:prstGeom prst="rect">
            <a:avLst/>
          </a:prstGeom>
          <a:noFill/>
        </p:spPr>
        <p:txBody>
          <a:bodyPr wrap="square">
            <a:spAutoFit/>
          </a:bodyPr>
          <a:lstStyle/>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प्रशामक देखभाल रोगियों के अंतिम दिनों के दौरान उनकी शारीरिक, मनोवैज्ञानिक, भावनात्मक, व्यवहारिक, सामाजिक, सांस्कृतिक और आध्यात्मिक आवश्यकताओं के प्रबंधन का एक महत्वपूर्ण पहलू है।</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नर्सिंग स्वास्थ्य पेशेवरों के साथ देखभाल का समन्वय करने, स्थितियों की निगरानी करने, पहले से मौजूद चिकित्सा स्थितियों का मूल्यांकन करने और कई हस्तक्षेप विधियों की योजना बनाने में महत्वपूर्ण भूमिका निभाती है।</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नर्सिंग देखभाल को परिवार-केंद्रित देखभाल और पारिवारिक सहायता प्रदान करने पर ध्यान केंद्रित करना चाहिए, इसे प्रदान की गई देखभाल में एकीकृत करना चाहिए।</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750" b="1" dirty="0">
                <a:effectLst/>
                <a:latin typeface="Nirmala UI" panose="020B0502040204020203" pitchFamily="34" charset="0"/>
                <a:ea typeface="Nirmala UI" panose="020B0502040204020203" pitchFamily="34" charset="0"/>
                <a:cs typeface="Nirmala UI" panose="020B0502040204020203" pitchFamily="34" charset="0"/>
              </a:rPr>
              <a:t>यह समग्र दृष्टिकोण रोगियों और उनके परिवारों की पीड़ा को कम कर सकता है और जिस संकटपूर्ण स्थिति में वे हैं उसके दबाव को कम कर सकता है।</a:t>
            </a:r>
            <a:endParaRPr lang="en-IN" sz="175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14339" name="Picture 3" descr="Image">
            <a:extLst>
              <a:ext uri="{FF2B5EF4-FFF2-40B4-BE49-F238E27FC236}">
                <a16:creationId xmlns:a16="http://schemas.microsoft.com/office/drawing/2014/main" id="{CBFA251C-03CB-4679-BA4E-98C41B48E8E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19641" t="3404" r="17682" b="16635"/>
          <a:stretch>
            <a:fillRect/>
          </a:stretch>
        </p:blipFill>
        <p:spPr bwMode="auto">
          <a:xfrm>
            <a:off x="7832089" y="694089"/>
            <a:ext cx="4126997" cy="4805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392D4A9-7D34-ADF4-E915-55A75C8D9491}"/>
              </a:ext>
            </a:extLst>
          </p:cNvPr>
          <p:cNvPicPr>
            <a:picLocks noChangeAspect="1"/>
          </p:cNvPicPr>
          <p:nvPr/>
        </p:nvPicPr>
        <p:blipFill>
          <a:blip r:embed="rId5"/>
          <a:stretch>
            <a:fillRect/>
          </a:stretch>
        </p:blipFill>
        <p:spPr>
          <a:xfrm>
            <a:off x="4491035" y="6163911"/>
            <a:ext cx="7700965" cy="694089"/>
          </a:xfrm>
          <a:prstGeom prst="rect">
            <a:avLst/>
          </a:prstGeom>
        </p:spPr>
      </p:pic>
    </p:spTree>
    <p:extLst>
      <p:ext uri="{BB962C8B-B14F-4D97-AF65-F5344CB8AC3E}">
        <p14:creationId xmlns:p14="http://schemas.microsoft.com/office/powerpoint/2010/main" val="3969210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300" y="1128739"/>
            <a:ext cx="3200432" cy="5353070"/>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effectLst/>
                <a:latin typeface="Nirmala UI" panose="020B0502040204020203" pitchFamily="34" charset="0"/>
                <a:ea typeface="Nirmala UI" panose="020B0502040204020203" pitchFamily="34" charset="0"/>
                <a:cs typeface="Nirmala UI" panose="020B0502040204020203" pitchFamily="34" charset="0"/>
              </a:rPr>
              <a:t>उम्र बढ़ने पर अवसाद</a:t>
            </a: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5362" name="Picture 2" descr="Depressed Old Man Photograph by Garry Watson/science Photo Library - Pixels">
            <a:extLst>
              <a:ext uri="{FF2B5EF4-FFF2-40B4-BE49-F238E27FC236}">
                <a16:creationId xmlns:a16="http://schemas.microsoft.com/office/drawing/2014/main" id="{5C3DD875-A24F-48CE-A366-1917ECA72C0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b="12436"/>
          <a:stretch>
            <a:fillRect/>
          </a:stretch>
        </p:blipFill>
        <p:spPr bwMode="auto">
          <a:xfrm>
            <a:off x="671528" y="0"/>
            <a:ext cx="2291536"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4C3085E-78BD-45D7-9BE8-8FF4582B9BA4}"/>
              </a:ext>
            </a:extLst>
          </p:cNvPr>
          <p:cNvSpPr txBox="1"/>
          <p:nvPr/>
        </p:nvSpPr>
        <p:spPr>
          <a:xfrm>
            <a:off x="3636168" y="332289"/>
            <a:ext cx="4564857" cy="5422062"/>
          </a:xfrm>
          <a:prstGeom prst="rect">
            <a:avLst/>
          </a:prstGeom>
          <a:noFill/>
        </p:spPr>
        <p:txBody>
          <a:bodyPr wrap="square">
            <a:spAutoFit/>
          </a:bodyPr>
          <a:lstStyle/>
          <a:p>
            <a:pPr marL="0" marR="0" algn="just">
              <a:lnSpc>
                <a:spcPct val="107000"/>
              </a:lnSpc>
              <a:spcBef>
                <a:spcPts val="0"/>
              </a:spcBef>
              <a:spcAft>
                <a:spcPts val="0"/>
              </a:spcAft>
              <a:tabLst>
                <a:tab pos="2823845" algn="l"/>
              </a:tabLs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वृद्ध वयस्कों में अवसाद एक प्रचलित मानसिक स्वास्थ्य समस्या है जिसका अक्सर इलाज नहीं किया जाता है। जोखिम कारक-</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शारीरिक स्वास्थ्य स्थितियाँ</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सामाजिक अलगाव</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संज्ञानात्मक गिरावट</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हानि और दुःख</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दवा के दुष्प्रभाव</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वित्तीय तनाव</a:t>
            </a:r>
            <a:endParaRPr lang="en-IN" dirty="0">
              <a:latin typeface="Nirmala UI" panose="020B0502040204020203" pitchFamily="34" charset="0"/>
              <a:ea typeface="Nirmala UI" panose="020B0502040204020203" pitchFamily="34" charset="0"/>
              <a:cs typeface="Nirmala UI" panose="020B0502040204020203" pitchFamily="34" charset="0"/>
            </a:endParaRPr>
          </a:p>
          <a:p>
            <a:pPr marL="0" marR="0" algn="just">
              <a:lnSpc>
                <a:spcPct val="107000"/>
              </a:lnSpc>
              <a:spcBef>
                <a:spcPts val="0"/>
              </a:spcBef>
              <a:spcAft>
                <a:spcPts val="0"/>
              </a:spcAft>
              <a:tabLst>
                <a:tab pos="2823845" algn="l"/>
              </a:tabLst>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लक्षण</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लगातार उदासी</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dirty="0">
                <a:latin typeface="Nirmala UI" panose="020B0502040204020203" pitchFamily="34" charset="0"/>
                <a:ea typeface="Nirmala UI" panose="020B0502040204020203" pitchFamily="34" charset="0"/>
                <a:cs typeface="Nirmala UI" panose="020B0502040204020203" pitchFamily="34" charset="0"/>
              </a:rPr>
              <a:t>रुचि में कमी</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नींद और भूख बदल जाती है</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थकान</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बेकार या अपराध की भावना</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ध्यान केंद्रित करने में कठिनाई </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अस्पष्ट दर्द, दर्द</a:t>
            </a:r>
          </a:p>
          <a:p>
            <a:pPr marL="285750" marR="0" indent="-285750" algn="just">
              <a:lnSpc>
                <a:spcPct val="107000"/>
              </a:lnSpc>
              <a:spcBef>
                <a:spcPts val="0"/>
              </a:spcBef>
              <a:spcAft>
                <a:spcPts val="0"/>
              </a:spcAft>
              <a:buFont typeface="Arial" panose="020B0604020202020204" pitchFamily="34" charset="0"/>
              <a:buChar char="•"/>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पाचन संबंधी समस्याएं</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1" name="TextBox 10">
            <a:extLst>
              <a:ext uri="{FF2B5EF4-FFF2-40B4-BE49-F238E27FC236}">
                <a16:creationId xmlns:a16="http://schemas.microsoft.com/office/drawing/2014/main" id="{2D8F8AA3-16E5-4BFD-92E3-084B226F8139}"/>
              </a:ext>
            </a:extLst>
          </p:cNvPr>
          <p:cNvSpPr txBox="1"/>
          <p:nvPr/>
        </p:nvSpPr>
        <p:spPr>
          <a:xfrm>
            <a:off x="7208043" y="1128739"/>
            <a:ext cx="4483878" cy="4515980"/>
          </a:xfrm>
          <a:prstGeom prst="rect">
            <a:avLst/>
          </a:prstGeom>
          <a:solidFill>
            <a:schemeClr val="accent1">
              <a:lumMod val="40000"/>
              <a:lumOff val="6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marL="285750" marR="0" indent="-285750" algn="just">
              <a:lnSpc>
                <a:spcPct val="107000"/>
              </a:lnSpc>
              <a:spcBef>
                <a:spcPts val="0"/>
              </a:spcBef>
              <a:spcAft>
                <a:spcPts val="0"/>
              </a:spcAft>
              <a:buFont typeface="Wingdings" panose="05000000000000000000" pitchFamily="2" charset="2"/>
              <a:buChar char="ü"/>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अवसाद एक इलाज योग्य स्थिति है, और सही समर्थन के साथ, व्यक्ति अपने मानसिक स्वास्थ्य और जीवन की समग्र गुणवत्ता में सुधार का अनुभव कर सकते हैं।</a:t>
            </a:r>
          </a:p>
          <a:p>
            <a:pPr marL="285750" marR="0" indent="-285750" algn="just">
              <a:lnSpc>
                <a:spcPct val="107000"/>
              </a:lnSpc>
              <a:spcBef>
                <a:spcPts val="0"/>
              </a:spcBef>
              <a:spcAft>
                <a:spcPts val="0"/>
              </a:spcAft>
              <a:buFont typeface="Wingdings" panose="05000000000000000000" pitchFamily="2" charset="2"/>
              <a:buChar char="ü"/>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उपचार के विकल्पों में टॉक थेरेपी, दवा, सामाजिक समर्थन, शारीरिक गतिविधि, दिमागीपन और विश्राम तकनीक शामिल हैं।</a:t>
            </a:r>
          </a:p>
          <a:p>
            <a:pPr marL="285750" marR="0" indent="-285750" algn="just">
              <a:lnSpc>
                <a:spcPct val="107000"/>
              </a:lnSpc>
              <a:spcBef>
                <a:spcPts val="0"/>
              </a:spcBef>
              <a:spcAft>
                <a:spcPts val="0"/>
              </a:spcAft>
              <a:buFont typeface="Wingdings" panose="05000000000000000000" pitchFamily="2" charset="2"/>
              <a:buChar char="ü"/>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नियमित स्वास्थ्य जांच से चिंताओं को शीघ्र पहचानने और उनका समाधान करने में मदद मिल सकती है, जबकि सामाजिक भागीदारी अकेलेपन की भावनाओं को कम कर सकती है।</a:t>
            </a:r>
          </a:p>
          <a:p>
            <a:pPr marL="285750" marR="0" indent="-285750" algn="just">
              <a:lnSpc>
                <a:spcPct val="107000"/>
              </a:lnSpc>
              <a:spcBef>
                <a:spcPts val="0"/>
              </a:spcBef>
              <a:spcAft>
                <a:spcPts val="0"/>
              </a:spcAft>
              <a:buFont typeface="Wingdings" panose="05000000000000000000" pitchFamily="2" charset="2"/>
              <a:buChar char="ü"/>
              <a:tabLst>
                <a:tab pos="2823845" algn="l"/>
              </a:tabLst>
            </a:pPr>
            <a:r>
              <a:rPr lang="hi-IN" sz="1800" dirty="0">
                <a:effectLst/>
                <a:latin typeface="Nirmala UI" panose="020B0502040204020203" pitchFamily="34" charset="0"/>
                <a:ea typeface="Nirmala UI" panose="020B0502040204020203" pitchFamily="34" charset="0"/>
                <a:cs typeface="Nirmala UI" panose="020B0502040204020203" pitchFamily="34" charset="0"/>
              </a:rPr>
              <a:t>व्यायाम, संतुलित आहार और पर्याप्त नींद सहित एक स्वस्थ जीवन शैली को बढ़ावा देना, समग्र कल्याण में योगदान दे सकता है।</a:t>
            </a:r>
            <a:endParaRPr lang="en-IN" sz="1800" dirty="0">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E208CD26-F323-3C3B-B782-09FA367A7DA6}"/>
              </a:ext>
            </a:extLst>
          </p:cNvPr>
          <p:cNvPicPr>
            <a:picLocks noChangeAspect="1"/>
          </p:cNvPicPr>
          <p:nvPr/>
        </p:nvPicPr>
        <p:blipFill>
          <a:blip r:embed="rId4"/>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1462533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300" y="1128739"/>
            <a:ext cx="3200432" cy="5353070"/>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effectLst/>
                <a:latin typeface="Nirmala UI" panose="020B0502040204020203" pitchFamily="34" charset="0"/>
                <a:ea typeface="Nirmala UI" panose="020B0502040204020203" pitchFamily="34" charset="0"/>
                <a:cs typeface="Nirmala UI" panose="020B0502040204020203" pitchFamily="34" charset="0"/>
              </a:rPr>
              <a:t>उम्र बढ़ने पर अवसाद</a:t>
            </a:r>
            <a:br>
              <a:rPr lang="en-IN" sz="3200" dirty="0">
                <a:effectLst/>
                <a:latin typeface="Nirmala UI" panose="020B0502040204020203" pitchFamily="34" charset="0"/>
                <a:ea typeface="Nirmala UI" panose="020B0502040204020203" pitchFamily="34" charset="0"/>
                <a:cs typeface="Nirmala UI" panose="020B0502040204020203" pitchFamily="34" charset="0"/>
              </a:rPr>
            </a:b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8" name="TextBox 7">
            <a:extLst>
              <a:ext uri="{FF2B5EF4-FFF2-40B4-BE49-F238E27FC236}">
                <a16:creationId xmlns:a16="http://schemas.microsoft.com/office/drawing/2014/main" id="{228F85F7-5B72-42E8-8195-F4DAC1DFBC10}"/>
              </a:ext>
            </a:extLst>
          </p:cNvPr>
          <p:cNvSpPr txBox="1"/>
          <p:nvPr/>
        </p:nvSpPr>
        <p:spPr>
          <a:xfrm>
            <a:off x="3507581" y="268551"/>
            <a:ext cx="6100762" cy="369332"/>
          </a:xfrm>
          <a:prstGeom prst="rect">
            <a:avLst/>
          </a:prstGeom>
          <a:noFill/>
        </p:spPr>
        <p:txBody>
          <a:bodyPr wrap="square">
            <a:spAutoFit/>
          </a:bodyPr>
          <a:lstStyle/>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वृद्धावस्था अवसाद पैमाना</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12" name="TextBox 11">
            <a:extLst>
              <a:ext uri="{FF2B5EF4-FFF2-40B4-BE49-F238E27FC236}">
                <a16:creationId xmlns:a16="http://schemas.microsoft.com/office/drawing/2014/main" id="{6E1D0B5D-583F-41F7-88B2-002F08AC6A71}"/>
              </a:ext>
            </a:extLst>
          </p:cNvPr>
          <p:cNvSpPr txBox="1"/>
          <p:nvPr/>
        </p:nvSpPr>
        <p:spPr>
          <a:xfrm>
            <a:off x="3507581" y="702338"/>
            <a:ext cx="2850357" cy="5478423"/>
          </a:xfrm>
          <a:prstGeom prst="rect">
            <a:avLst/>
          </a:prstGeom>
          <a:noFill/>
        </p:spPr>
        <p:txBody>
          <a:bodyPr wrap="square">
            <a:spAutoFit/>
          </a:bodyPr>
          <a:lstStyle/>
          <a:p>
            <a:pPr marL="285750" indent="-285750" algn="just">
              <a:buFont typeface="Arial" panose="020B0604020202020204" pitchFamily="34" charset="0"/>
              <a:buChar char="•"/>
            </a:pPr>
            <a:r>
              <a:rPr lang="hi-IN" sz="1750" dirty="0">
                <a:effectLst/>
                <a:latin typeface="Nirmala UI" panose="020B0502040204020203" pitchFamily="34" charset="0"/>
                <a:ea typeface="Nirmala UI" panose="020B0502040204020203" pitchFamily="34" charset="0"/>
                <a:cs typeface="Nirmala UI" panose="020B0502040204020203" pitchFamily="34" charset="0"/>
              </a:rPr>
              <a:t>जेरियाट्रिक डिप्रेशन स्केल (जीडीएस) एक स्व-रिपोर्टेड मूल्यांकन उपकरण है जिसका उपयोग बुजुर्ग व्यक्तियों में अवसाद का पता लगाने के लिए किया जाता है। </a:t>
            </a:r>
            <a:r>
              <a:rPr lang="en-IN" sz="1750" dirty="0">
                <a:effectLst/>
                <a:latin typeface="Nirmala UI" panose="020B0502040204020203" pitchFamily="34" charset="0"/>
                <a:ea typeface="Nirmala UI" panose="020B0502040204020203" pitchFamily="34" charset="0"/>
                <a:cs typeface="Nirmala UI" panose="020B0502040204020203" pitchFamily="34" charset="0"/>
              </a:rPr>
              <a:t> </a:t>
            </a:r>
          </a:p>
          <a:p>
            <a:pPr marL="285750" indent="-285750" algn="just">
              <a:buFont typeface="Arial" panose="020B0604020202020204" pitchFamily="34" charset="0"/>
              <a:buChar char="•"/>
            </a:pPr>
            <a:r>
              <a:rPr lang="hi-IN" sz="1750" dirty="0">
                <a:effectLst/>
                <a:latin typeface="Nirmala UI" panose="020B0502040204020203" pitchFamily="34" charset="0"/>
                <a:ea typeface="Nirmala UI" panose="020B0502040204020203" pitchFamily="34" charset="0"/>
                <a:cs typeface="Nirmala UI" panose="020B0502040204020203" pitchFamily="34" charset="0"/>
              </a:rPr>
              <a:t>इस अध्ययन का जोर अवसाद के व्यवहारिक और भावनात्मक लक्षणों पर है, विशेष रूप से उन संकेतों को खत्म करना जिन्हें गलती से मनोभ्रंश या शारीरिक बीमारी समझा जा सकता है। </a:t>
            </a:r>
            <a:r>
              <a:rPr lang="en-IN" sz="1750" dirty="0">
                <a:effectLst/>
                <a:latin typeface="Nirmala UI" panose="020B0502040204020203" pitchFamily="34" charset="0"/>
                <a:ea typeface="Nirmala UI" panose="020B0502040204020203" pitchFamily="34" charset="0"/>
                <a:cs typeface="Nirmala UI" panose="020B0502040204020203" pitchFamily="34" charset="0"/>
              </a:rPr>
              <a:t> </a:t>
            </a:r>
          </a:p>
          <a:p>
            <a:pPr marL="285750" indent="-285750" algn="just">
              <a:buFont typeface="Arial" panose="020B0604020202020204" pitchFamily="34" charset="0"/>
              <a:buChar char="•"/>
            </a:pPr>
            <a:r>
              <a:rPr lang="hi-IN" sz="1750" dirty="0">
                <a:effectLst/>
                <a:latin typeface="Nirmala UI" panose="020B0502040204020203" pitchFamily="34" charset="0"/>
                <a:ea typeface="Nirmala UI" panose="020B0502040204020203" pitchFamily="34" charset="0"/>
                <a:cs typeface="Nirmala UI" panose="020B0502040204020203" pitchFamily="34" charset="0"/>
              </a:rPr>
              <a:t>जीडीएस को सबसे पहले 30-आइटम टूल के रूप में बनाया गया था। उपयोगकर्ता अपनी प्रतिक्रिया बाइनरी प्रारूप में देते हैं, या तो "हां" या "नहीं"।</a:t>
            </a:r>
            <a:endParaRPr lang="en-IN" sz="175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6386" name="Picture 2" descr="Geriatric depression scale">
            <a:extLst>
              <a:ext uri="{FF2B5EF4-FFF2-40B4-BE49-F238E27FC236}">
                <a16:creationId xmlns:a16="http://schemas.microsoft.com/office/drawing/2014/main" id="{F33380F4-247F-406B-9816-DB64A91CD23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529388" y="138227"/>
            <a:ext cx="5584030" cy="590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Depression Icon Of Loneliness And Sadness | Presentation Graphics |  Presentation PowerPoint Example | Slide Templates">
            <a:extLst>
              <a:ext uri="{FF2B5EF4-FFF2-40B4-BE49-F238E27FC236}">
                <a16:creationId xmlns:a16="http://schemas.microsoft.com/office/drawing/2014/main" id="{91A637EC-F222-4075-A5BC-1524B3059584}"/>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l="51706" t="19933" r="4536" b="9659"/>
          <a:stretch>
            <a:fillRect/>
          </a:stretch>
        </p:blipFill>
        <p:spPr bwMode="auto">
          <a:xfrm>
            <a:off x="592150" y="109651"/>
            <a:ext cx="2289961" cy="276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497ACD7-0373-C1AA-9A1E-D9B7354DD8BC}"/>
              </a:ext>
            </a:extLst>
          </p:cNvPr>
          <p:cNvPicPr>
            <a:picLocks noChangeAspect="1"/>
          </p:cNvPicPr>
          <p:nvPr/>
        </p:nvPicPr>
        <p:blipFill>
          <a:blip r:embed="rId6"/>
          <a:stretch>
            <a:fillRect/>
          </a:stretch>
        </p:blipFill>
        <p:spPr>
          <a:xfrm>
            <a:off x="4491035" y="6327878"/>
            <a:ext cx="7700965" cy="534931"/>
          </a:xfrm>
          <a:prstGeom prst="rect">
            <a:avLst/>
          </a:prstGeom>
        </p:spPr>
      </p:pic>
    </p:spTree>
    <p:extLst>
      <p:ext uri="{BB962C8B-B14F-4D97-AF65-F5344CB8AC3E}">
        <p14:creationId xmlns:p14="http://schemas.microsoft.com/office/powerpoint/2010/main" val="411403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299" y="1128739"/>
            <a:ext cx="3260067" cy="5958056"/>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बुजुर्गों में डिमेंशिया और अल्जाइमर</a:t>
            </a:r>
            <a:br>
              <a:rPr lang="en-IN" sz="3200" dirty="0">
                <a:effectLst/>
                <a:latin typeface="Nirmala UI" panose="020B0502040204020203" pitchFamily="34" charset="0"/>
                <a:ea typeface="Nirmala UI" panose="020B0502040204020203" pitchFamily="34" charset="0"/>
                <a:cs typeface="Nirmala UI" panose="020B0502040204020203" pitchFamily="34" charset="0"/>
              </a:rPr>
            </a:b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7410" name="Picture 2" descr="Dementia cases in India to double by 2050, Lancet study shows">
            <a:extLst>
              <a:ext uri="{FF2B5EF4-FFF2-40B4-BE49-F238E27FC236}">
                <a16:creationId xmlns:a16="http://schemas.microsoft.com/office/drawing/2014/main" id="{FDA092B0-6CDA-4B82-946D-CC34DB8F653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051" y="4763"/>
            <a:ext cx="3413678"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B81A859-FA87-4625-8E25-DD167A988AF1}"/>
              </a:ext>
            </a:extLst>
          </p:cNvPr>
          <p:cNvSpPr txBox="1"/>
          <p:nvPr/>
        </p:nvSpPr>
        <p:spPr>
          <a:xfrm>
            <a:off x="3527977" y="302627"/>
            <a:ext cx="8287786" cy="5478423"/>
          </a:xfrm>
          <a:prstGeom prst="rect">
            <a:avLst/>
          </a:prstGeom>
          <a:noFill/>
        </p:spPr>
        <p:txBody>
          <a:bodyPr wrap="square">
            <a:spAutoFit/>
          </a:bodyPr>
          <a:lstStyle/>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मनोभ्रंश संज्ञानात्मक गिरावट के लक्षणों के लिए एक सामान्य शब्द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अल्जाइमर रोग एक विशेष प्रकार का मनोभ्रंश है जिसमें विभिन्न लक्षण और मस्तिष्क रोग संबंधी परिवर्तन होते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आमतौर पर एक दूसरे के स्थान पर उपयोग किया जाता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डिमेंशिया में ऐसे लक्षण शामिल हैं जो स्मृति, अनुभूति और रोजमर्रा की जिंदगी को ख़राब करते हैं। स्मृति हानि, समस्या-समाधान में कठिनाइयाँ, संचार में कमी, और व्यक्तित्व और व्यवहार में परिवर्तन इसके लक्षण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डिमेंशिया एक सिंड्रोम है जो कई बीमारियों के कारण होता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वैस्कुलर, लेवी बॉडी और फ्रंटोटेम्पोरल डिमेंशिया डिमेंशिया के अतिरिक्त रूप हैं। अल्जाइमर सबसे अधिक बार होता है।</a:t>
            </a:r>
          </a:p>
          <a:p>
            <a:pPr marL="285750" indent="-285750">
              <a:buFont typeface="Arial" panose="020B0604020202020204" pitchFamily="34" charset="0"/>
              <a:buChar char="•"/>
            </a:pPr>
            <a:r>
              <a:rPr lang="en-IN" sz="1750" b="1" dirty="0">
                <a:latin typeface="Nirmala UI" panose="020B0502040204020203" pitchFamily="34" charset="0"/>
                <a:ea typeface="Nirmala UI" panose="020B0502040204020203" pitchFamily="34" charset="0"/>
                <a:cs typeface="Nirmala UI" panose="020B0502040204020203" pitchFamily="34" charset="0"/>
              </a:rPr>
              <a:t>WHO </a:t>
            </a:r>
            <a:r>
              <a:rPr lang="hi-IN" sz="1750" b="1" dirty="0">
                <a:latin typeface="Nirmala UI" panose="020B0502040204020203" pitchFamily="34" charset="0"/>
                <a:ea typeface="Nirmala UI" panose="020B0502040204020203" pitchFamily="34" charset="0"/>
                <a:cs typeface="Nirmala UI" panose="020B0502040204020203" pitchFamily="34" charset="0"/>
              </a:rPr>
              <a:t>के अनुसार, दुनिया भर में 55 मिलियन से अधिक लोग डिमेंशिया से पीड़ित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इनमें से 60% से अधिक लोग निम्न और मध्यम आय वाले देशों में रहते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  हर 20 साल में डिमेंशिया से पीड़ित लोगों की संख्या लगभग दोगुनी होने की उम्मीद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2030 तक दुनिया भर में डिमेंशिया से पीड़ित लोगों की संख्या 78 मिलियन होने की उम्मीद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भारत में, 60 से अधिक उम्र के वयस्कों में मनोभ्रंश की अनुमानित व्यापकता 7.4%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इसका मतलब है कि 60 वर्ष से अधिक उम्र के लगभग 8.8 मिलियन भारतीयों को डिमेंशिया है।</a:t>
            </a:r>
          </a:p>
          <a:p>
            <a:pPr marL="285750" indent="-285750">
              <a:buFont typeface="Arial" panose="020B0604020202020204" pitchFamily="34" charset="0"/>
              <a:buChar char="•"/>
            </a:pPr>
            <a:r>
              <a:rPr lang="hi-IN" sz="1750" b="1" dirty="0">
                <a:latin typeface="Nirmala UI" panose="020B0502040204020203" pitchFamily="34" charset="0"/>
                <a:ea typeface="Nirmala UI" panose="020B0502040204020203" pitchFamily="34" charset="0"/>
                <a:cs typeface="Nirmala UI" panose="020B0502040204020203" pitchFamily="34" charset="0"/>
              </a:rPr>
              <a:t>2050 में भारत भर में वरिष्ठ नागरिकों में अल्जाइमर रोग के मामलों की संख्या लगभग 4.6 मिलियन होने का अनुमान है।</a:t>
            </a:r>
            <a:endParaRPr lang="en-IN" sz="175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3" name="Picture 2">
            <a:extLst>
              <a:ext uri="{FF2B5EF4-FFF2-40B4-BE49-F238E27FC236}">
                <a16:creationId xmlns:a16="http://schemas.microsoft.com/office/drawing/2014/main" id="{BEDD5AB8-CF7C-E97F-315B-E6648723B987}"/>
              </a:ext>
            </a:extLst>
          </p:cNvPr>
          <p:cNvPicPr>
            <a:picLocks noChangeAspect="1"/>
          </p:cNvPicPr>
          <p:nvPr/>
        </p:nvPicPr>
        <p:blipFill>
          <a:blip r:embed="rId4"/>
          <a:stretch>
            <a:fillRect/>
          </a:stretch>
        </p:blipFill>
        <p:spPr>
          <a:xfrm>
            <a:off x="4491035" y="6191250"/>
            <a:ext cx="7700965" cy="681011"/>
          </a:xfrm>
          <a:prstGeom prst="rect">
            <a:avLst/>
          </a:prstGeom>
        </p:spPr>
      </p:pic>
    </p:spTree>
    <p:extLst>
      <p:ext uri="{BB962C8B-B14F-4D97-AF65-F5344CB8AC3E}">
        <p14:creationId xmlns:p14="http://schemas.microsoft.com/office/powerpoint/2010/main" val="1703596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299" y="1128739"/>
            <a:ext cx="3260067" cy="4976880"/>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sz="32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बुजुर्गों में डिमेंशिया और अल्जाइमर</a:t>
            </a: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9458" name="Picture 2" descr="Alzheimer’s Symptoms">
            <a:extLst>
              <a:ext uri="{FF2B5EF4-FFF2-40B4-BE49-F238E27FC236}">
                <a16:creationId xmlns:a16="http://schemas.microsoft.com/office/drawing/2014/main" id="{09E4AD7F-183D-43D1-BF2D-B2235EE8921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081462" y="115887"/>
            <a:ext cx="7204041" cy="575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Dementia and appetite loss: Causes and management">
            <a:extLst>
              <a:ext uri="{FF2B5EF4-FFF2-40B4-BE49-F238E27FC236}">
                <a16:creationId xmlns:a16="http://schemas.microsoft.com/office/drawing/2014/main" id="{F5378D7A-B7CE-457E-9EBC-76B8EA1404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 y="14288"/>
            <a:ext cx="3460407" cy="19431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0AC1D46-92AF-05B1-4C68-85ED10812655}"/>
              </a:ext>
            </a:extLst>
          </p:cNvPr>
          <p:cNvPicPr>
            <a:picLocks noChangeAspect="1"/>
          </p:cNvPicPr>
          <p:nvPr/>
        </p:nvPicPr>
        <p:blipFill>
          <a:blip r:embed="rId5"/>
          <a:stretch>
            <a:fillRect/>
          </a:stretch>
        </p:blipFill>
        <p:spPr>
          <a:xfrm>
            <a:off x="4491035" y="6065031"/>
            <a:ext cx="7700965" cy="792969"/>
          </a:xfrm>
          <a:prstGeom prst="rect">
            <a:avLst/>
          </a:prstGeom>
        </p:spPr>
      </p:pic>
    </p:spTree>
    <p:extLst>
      <p:ext uri="{BB962C8B-B14F-4D97-AF65-F5344CB8AC3E}">
        <p14:creationId xmlns:p14="http://schemas.microsoft.com/office/powerpoint/2010/main" val="84096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31349" y="1777668"/>
            <a:ext cx="3260067" cy="4023057"/>
          </a:xfrm>
        </p:spPr>
        <p:txBody>
          <a:bodyPr>
            <a:normAutofit fontScale="90000"/>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r>
              <a:rPr lang="hi-IN"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t>निष्कर्ष</a:t>
            </a: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TextBox 6">
            <a:extLst>
              <a:ext uri="{FF2B5EF4-FFF2-40B4-BE49-F238E27FC236}">
                <a16:creationId xmlns:a16="http://schemas.microsoft.com/office/drawing/2014/main" id="{6494E8F1-8622-4892-B42A-9B49E9ED5036}"/>
              </a:ext>
            </a:extLst>
          </p:cNvPr>
          <p:cNvSpPr txBox="1"/>
          <p:nvPr/>
        </p:nvSpPr>
        <p:spPr>
          <a:xfrm>
            <a:off x="3686175" y="314236"/>
            <a:ext cx="7808120" cy="6186309"/>
          </a:xfrm>
          <a:prstGeom prst="rect">
            <a:avLst/>
          </a:prstGeom>
          <a:noFill/>
        </p:spPr>
        <p:txBody>
          <a:bodyPr wrap="square">
            <a:spAutoFit/>
          </a:bodyPr>
          <a:lstStyle/>
          <a:p>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उम्र बढ़ने का प्रभाव इन पर पड़ता है</a:t>
            </a:r>
            <a:r>
              <a:rPr lang="en-US" sz="1800" b="1" dirty="0">
                <a:effectLst/>
                <a:latin typeface="Nirmala UI" panose="020B0502040204020203" pitchFamily="34" charset="0"/>
                <a:ea typeface="Nirmala UI" panose="020B0502040204020203" pitchFamily="34" charset="0"/>
                <a:cs typeface="Nirmala UI" panose="020B0502040204020203" pitchFamily="34" charset="0"/>
              </a:rPr>
              <a:t>:</a:t>
            </a:r>
            <a:r>
              <a:rPr lang="en-IN" sz="1800" b="1" dirty="0">
                <a:effectLst/>
                <a:latin typeface="Nirmala UI" panose="020B0502040204020203" pitchFamily="34" charset="0"/>
                <a:ea typeface="Nirmala UI" panose="020B0502040204020203" pitchFamily="34" charset="0"/>
                <a:cs typeface="Nirmala UI" panose="020B0502040204020203" pitchFamily="34" charset="0"/>
              </a:rPr>
              <a:t> </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परिवार का गतिविज्ञान</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रोजगार परिवर्तन</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मृत्यु दर जागरूकता</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विधवापन</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भौतिक संसाधन</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आय</a:t>
            </a:r>
          </a:p>
          <a:p>
            <a:pPr marL="742950" lvl="1" indent="-285750">
              <a:buFont typeface="Arial" panose="020B0604020202020204" pitchFamily="34" charset="0"/>
              <a:buChar char="•"/>
            </a:pPr>
            <a:r>
              <a:rPr lang="hi-IN" b="1" dirty="0">
                <a:effectLst/>
                <a:latin typeface="Nirmala UI" panose="020B0502040204020203" pitchFamily="34" charset="0"/>
                <a:ea typeface="Nirmala UI" panose="020B0502040204020203" pitchFamily="34" charset="0"/>
                <a:cs typeface="Nirmala UI" panose="020B0502040204020203" pitchFamily="34" charset="0"/>
              </a:rPr>
              <a:t>सामाजिक परिवर्तन</a:t>
            </a:r>
            <a:endParaRPr lang="en-IN"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buFont typeface="Arial" panose="020B0604020202020204" pitchFamily="34" charset="0"/>
              <a:buChar char="•"/>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ये परिवर्तन शारीरिक परिवर्तन और पुरानी बीमारी से अधिक चुनौतीपूर्ण हो सकते हैं।</a:t>
            </a:r>
          </a:p>
          <a:p>
            <a:pPr marL="285750" indent="-285750">
              <a:buFont typeface="Arial" panose="020B0604020202020204" pitchFamily="34" charset="0"/>
              <a:buChar char="•"/>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buFont typeface="Arial" panose="020B0604020202020204" pitchFamily="34" charset="0"/>
              <a:buChar char="•"/>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बुजुर्ग आबादी की भलाई के लिए सहानुभूति और प्रतिबद्धता के साथ उम्र बढ़ने का दृष्टिकोण रखना आवश्यक है।</a:t>
            </a:r>
          </a:p>
          <a:p>
            <a:pPr marL="285750" indent="-285750">
              <a:buFont typeface="Arial" panose="020B0604020202020204" pitchFamily="34" charset="0"/>
              <a:buChar char="•"/>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buFont typeface="Arial" panose="020B0604020202020204" pitchFamily="34" charset="0"/>
              <a:buChar char="•"/>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छात्र स्वयंसेवक सहयोग, सहायता और सहायता प्रदान करके उम्र बढ़ने से संबंधित मुद्दों को संबोधित करने में महत्वपूर्ण भूमिका निभा सकते हैं।</a:t>
            </a:r>
          </a:p>
          <a:p>
            <a:pPr marL="285750" indent="-285750">
              <a:buFont typeface="Arial" panose="020B0604020202020204" pitchFamily="34" charset="0"/>
              <a:buChar char="•"/>
            </a:pPr>
            <a:endParaRPr lang="hi-IN" sz="1800" b="1" dirty="0">
              <a:effectLst/>
              <a:latin typeface="Nirmala UI" panose="020B0502040204020203" pitchFamily="34" charset="0"/>
              <a:ea typeface="Nirmala UI" panose="020B0502040204020203" pitchFamily="34" charset="0"/>
              <a:cs typeface="Nirmala UI" panose="020B0502040204020203" pitchFamily="34" charset="0"/>
            </a:endParaRPr>
          </a:p>
          <a:p>
            <a:pPr marL="285750" indent="-285750">
              <a:buFont typeface="Arial" panose="020B0604020202020204" pitchFamily="34" charset="0"/>
              <a:buChar char="•"/>
            </a:pPr>
            <a:r>
              <a:rPr lang="hi-IN" sz="1800" b="1" dirty="0">
                <a:effectLst/>
                <a:latin typeface="Nirmala UI" panose="020B0502040204020203" pitchFamily="34" charset="0"/>
                <a:ea typeface="Nirmala UI" panose="020B0502040204020203" pitchFamily="34" charset="0"/>
                <a:cs typeface="Nirmala UI" panose="020B0502040204020203" pitchFamily="34" charset="0"/>
              </a:rPr>
              <a:t>उम्र बढ़ने से संबंधित कारणों के लिए स्वयंसेवा में छात्रों को शामिल करना पारस्परिक रूप से फायदेमंद है, वृद्ध व्यक्तियों को सार्थक सहायता प्रदान करना और युवा पीढ़ी के बीच सामाजिक जिम्मेदारी की भावना का पोषण करना।</a:t>
            </a:r>
            <a:endParaRPr lang="en-IN" sz="1800" b="1" dirty="0">
              <a:effectLst/>
              <a:latin typeface="Nirmala UI" panose="020B0502040204020203" pitchFamily="34" charset="0"/>
              <a:ea typeface="Nirmala UI" panose="020B0502040204020203" pitchFamily="34" charset="0"/>
              <a:cs typeface="Nirmala UI" panose="020B0502040204020203" pitchFamily="34" charset="0"/>
            </a:endParaRPr>
          </a:p>
          <a:p>
            <a:endParaRPr lang="en-IN" b="1" dirty="0">
              <a:latin typeface="Nirmala UI" panose="020B0502040204020203" pitchFamily="34" charset="0"/>
              <a:ea typeface="Nirmala UI" panose="020B0502040204020203" pitchFamily="34" charset="0"/>
              <a:cs typeface="Nirmala UI" panose="020B0502040204020203" pitchFamily="34" charset="0"/>
            </a:endParaRPr>
          </a:p>
          <a:p>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0482" name="Picture 2" descr="Pune entrepreneurs see gold in the old, start-ups vie for the pie | Pune  News - The Indian Express">
            <a:extLst>
              <a:ext uri="{FF2B5EF4-FFF2-40B4-BE49-F238E27FC236}">
                <a16:creationId xmlns:a16="http://schemas.microsoft.com/office/drawing/2014/main" id="{EB0B2E29-E299-4BB5-A4A1-B81D68D277A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350" y="3175"/>
            <a:ext cx="3457802"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Delhi's senior citizens crave for family, feel neglected | Latest News  Delhi - Hindustan Times">
            <a:extLst>
              <a:ext uri="{FF2B5EF4-FFF2-40B4-BE49-F238E27FC236}">
                <a16:creationId xmlns:a16="http://schemas.microsoft.com/office/drawing/2014/main" id="{01345D61-98B9-46CD-AA3C-A3F7AACC9152}"/>
              </a:ext>
            </a:extLst>
          </p:cNvPr>
          <p:cNvPicPr>
            <a:picLocks noChangeAspect="1" noChangeArrowheads="1"/>
          </p:cNvPicPr>
          <p:nvPr/>
        </p:nvPicPr>
        <p:blipFill>
          <a:blip r:embed="rId4" r:link="rId5">
            <a:alphaModFix amt="31000"/>
            <a:extLst>
              <a:ext uri="{28A0092B-C50C-407E-A947-70E740481C1C}">
                <a14:useLocalDpi xmlns:a14="http://schemas.microsoft.com/office/drawing/2010/main" val="0"/>
              </a:ext>
            </a:extLst>
          </a:blip>
          <a:srcRect/>
          <a:stretch>
            <a:fillRect/>
          </a:stretch>
        </p:blipFill>
        <p:spPr bwMode="auto">
          <a:xfrm>
            <a:off x="3686175" y="0"/>
            <a:ext cx="8167823" cy="610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D859DF2-A452-447B-C91E-CF599AB94642}"/>
              </a:ext>
            </a:extLst>
          </p:cNvPr>
          <p:cNvPicPr>
            <a:picLocks noChangeAspect="1"/>
          </p:cNvPicPr>
          <p:nvPr/>
        </p:nvPicPr>
        <p:blipFill>
          <a:blip r:embed="rId6"/>
          <a:stretch>
            <a:fillRect/>
          </a:stretch>
        </p:blipFill>
        <p:spPr>
          <a:xfrm>
            <a:off x="4520528" y="6105619"/>
            <a:ext cx="7700965" cy="752381"/>
          </a:xfrm>
          <a:prstGeom prst="rect">
            <a:avLst/>
          </a:prstGeom>
        </p:spPr>
      </p:pic>
    </p:spTree>
    <p:extLst>
      <p:ext uri="{BB962C8B-B14F-4D97-AF65-F5344CB8AC3E}">
        <p14:creationId xmlns:p14="http://schemas.microsoft.com/office/powerpoint/2010/main" val="1400102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CED-2ED6-43FD-8649-B833D22A843B}"/>
              </a:ext>
            </a:extLst>
          </p:cNvPr>
          <p:cNvSpPr>
            <a:spLocks noGrp="1"/>
          </p:cNvSpPr>
          <p:nvPr>
            <p:ph type="title"/>
          </p:nvPr>
        </p:nvSpPr>
        <p:spPr>
          <a:xfrm>
            <a:off x="114299" y="1128739"/>
            <a:ext cx="3260067" cy="5958056"/>
          </a:xfrm>
        </p:spPr>
        <p:txBody>
          <a:bodyPr>
            <a:normAutofit/>
          </a:bodyPr>
          <a:lstStyle/>
          <a:p>
            <a:pPr algn="ct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br>
              <a:rPr lang="en-IN" sz="3200" dirty="0">
                <a:effectLst/>
                <a:latin typeface="Nirmala UI" panose="020B0502040204020203" pitchFamily="34" charset="0"/>
                <a:ea typeface="Nirmala UI" panose="020B0502040204020203" pitchFamily="34" charset="0"/>
                <a:cs typeface="Nirmala UI" panose="020B0502040204020203" pitchFamily="34" charset="0"/>
              </a:rPr>
            </a:br>
            <a:br>
              <a:rPr lang="en-IN" sz="1800" dirty="0">
                <a:effectLst/>
                <a:latin typeface="Nirmala UI" panose="020B0502040204020203" pitchFamily="34" charset="0"/>
                <a:ea typeface="Nirmala UI" panose="020B0502040204020203" pitchFamily="34" charset="0"/>
                <a:cs typeface="Nirmala UI" panose="020B0502040204020203" pitchFamily="34" charset="0"/>
              </a:rPr>
            </a:br>
            <a:br>
              <a:rPr lang="en-IN" sz="2400"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sz="2400" b="1" dirty="0">
                <a:solidFill>
                  <a:schemeClr val="bg1"/>
                </a:solidFill>
                <a:effectLst/>
                <a:latin typeface="Nirmala UI" panose="020B0502040204020203" pitchFamily="34" charset="0"/>
                <a:ea typeface="Nirmala UI" panose="020B0502040204020203" pitchFamily="34" charset="0"/>
                <a:cs typeface="Nirmala UI" panose="020B0502040204020203" pitchFamily="34" charset="0"/>
              </a:rPr>
            </a:br>
            <a:br>
              <a:rPr lang="en-IN" b="1" dirty="0">
                <a:effectLst/>
                <a:latin typeface="Nirmala UI" panose="020B0502040204020203" pitchFamily="34" charset="0"/>
                <a:ea typeface="Nirmala UI" panose="020B0502040204020203" pitchFamily="34" charset="0"/>
                <a:cs typeface="Nirmala UI" panose="020B0502040204020203" pitchFamily="34" charset="0"/>
              </a:rPr>
            </a:br>
            <a:endParaRPr lang="en-IN"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5" name="TextBox 14">
            <a:extLst>
              <a:ext uri="{FF2B5EF4-FFF2-40B4-BE49-F238E27FC236}">
                <a16:creationId xmlns:a16="http://schemas.microsoft.com/office/drawing/2014/main" id="{488C7818-45DC-4872-BE23-A5424A0867E3}"/>
              </a:ext>
            </a:extLst>
          </p:cNvPr>
          <p:cNvSpPr txBox="1"/>
          <p:nvPr/>
        </p:nvSpPr>
        <p:spPr>
          <a:xfrm>
            <a:off x="3676650" y="227330"/>
            <a:ext cx="7986713" cy="923330"/>
          </a:xfrm>
          <a:prstGeom prst="rect">
            <a:avLst/>
          </a:prstGeom>
          <a:noFill/>
        </p:spPr>
        <p:txBody>
          <a:bodyPr wrap="square">
            <a:spAutoFit/>
          </a:bodyPr>
          <a:lstStyle/>
          <a:p>
            <a:pPr algn="ctr" fontAlgn="base"/>
            <a:r>
              <a:rPr lang="hi-IN" b="0" i="1" dirty="0">
                <a:solidFill>
                  <a:schemeClr val="accent1">
                    <a:lumMod val="50000"/>
                  </a:schemeClr>
                </a:solidFill>
                <a:effectLst/>
                <a:latin typeface="Nirmala UI" panose="020B0502040204020203" pitchFamily="34" charset="0"/>
                <a:ea typeface="Nirmala UI" panose="020B0502040204020203" pitchFamily="34" charset="0"/>
                <a:cs typeface="Nirmala UI" panose="020B0502040204020203" pitchFamily="34" charset="0"/>
              </a:rPr>
              <a:t>बुढ़ापा कोई बीमारी नहीं है - यह ताकत और उत्तरजीविता है, सभी प्रकार के </a:t>
            </a:r>
          </a:p>
          <a:p>
            <a:pPr algn="ctr" fontAlgn="base"/>
            <a:r>
              <a:rPr lang="hi-IN" b="0" i="1" dirty="0">
                <a:solidFill>
                  <a:schemeClr val="accent1">
                    <a:lumMod val="50000"/>
                  </a:schemeClr>
                </a:solidFill>
                <a:effectLst/>
                <a:latin typeface="Nirmala UI" panose="020B0502040204020203" pitchFamily="34" charset="0"/>
                <a:ea typeface="Nirmala UI" panose="020B0502040204020203" pitchFamily="34" charset="0"/>
                <a:cs typeface="Nirmala UI" panose="020B0502040204020203" pitchFamily="34" charset="0"/>
              </a:rPr>
              <a:t>उतार-चढ़ाव और निराशाओं, परीक्षणों और अस्वस्थता पर विजय है।</a:t>
            </a:r>
          </a:p>
          <a:p>
            <a:pPr algn="r" fontAlgn="base"/>
            <a:r>
              <a:rPr lang="hi-IN" b="0" i="1" dirty="0">
                <a:solidFill>
                  <a:schemeClr val="accent1">
                    <a:lumMod val="50000"/>
                  </a:schemeClr>
                </a:solidFill>
                <a:effectLst/>
                <a:latin typeface="Nirmala UI" panose="020B0502040204020203" pitchFamily="34" charset="0"/>
                <a:ea typeface="Nirmala UI" panose="020B0502040204020203" pitchFamily="34" charset="0"/>
                <a:cs typeface="Nirmala UI" panose="020B0502040204020203" pitchFamily="34" charset="0"/>
              </a:rPr>
              <a:t>- मैगी कुह्न</a:t>
            </a:r>
            <a:endParaRPr lang="en-US" b="0" i="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p:txBody>
      </p:sp>
      <p:pic>
        <p:nvPicPr>
          <p:cNvPr id="21514" name="Picture 10" descr="Our elders carry wisdom with them wherever they go. They are the knowledge  banks of our culture and tradition. | Elderly person, Knowledge, Wisdom">
            <a:extLst>
              <a:ext uri="{FF2B5EF4-FFF2-40B4-BE49-F238E27FC236}">
                <a16:creationId xmlns:a16="http://schemas.microsoft.com/office/drawing/2014/main" id="{DF8DDC89-4F39-43A9-BADA-EC5C475D59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759"/>
          <a:stretch/>
        </p:blipFill>
        <p:spPr bwMode="auto">
          <a:xfrm>
            <a:off x="114299" y="1590141"/>
            <a:ext cx="3260067" cy="2844114"/>
          </a:xfrm>
          <a:prstGeom prst="rect">
            <a:avLst/>
          </a:prstGeom>
          <a:noFill/>
          <a:extLst>
            <a:ext uri="{909E8E84-426E-40DD-AFC4-6F175D3DCCD1}">
              <a14:hiddenFill xmlns:a14="http://schemas.microsoft.com/office/drawing/2010/main">
                <a:solidFill>
                  <a:srgbClr val="FFFFFF"/>
                </a:solidFill>
              </a14:hiddenFill>
            </a:ext>
          </a:extLst>
        </p:spPr>
      </p:pic>
      <p:pic>
        <p:nvPicPr>
          <p:cNvPr id="21515" name="Picture 11" descr="fun activities in old age home">
            <a:extLst>
              <a:ext uri="{FF2B5EF4-FFF2-40B4-BE49-F238E27FC236}">
                <a16:creationId xmlns:a16="http://schemas.microsoft.com/office/drawing/2014/main" id="{6ED46FB1-CBFD-4369-B3B1-01F53303285A}"/>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t="35721"/>
          <a:stretch>
            <a:fillRect/>
          </a:stretch>
        </p:blipFill>
        <p:spPr bwMode="auto">
          <a:xfrm>
            <a:off x="3873499" y="3377421"/>
            <a:ext cx="7593013"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920D3AF-644B-00DC-C51C-97D6210C371A}"/>
              </a:ext>
            </a:extLst>
          </p:cNvPr>
          <p:cNvPicPr>
            <a:picLocks noChangeAspect="1"/>
          </p:cNvPicPr>
          <p:nvPr/>
        </p:nvPicPr>
        <p:blipFill>
          <a:blip r:embed="rId5"/>
          <a:stretch>
            <a:fillRect/>
          </a:stretch>
        </p:blipFill>
        <p:spPr>
          <a:xfrm>
            <a:off x="4491035" y="6105619"/>
            <a:ext cx="7700965" cy="752381"/>
          </a:xfrm>
          <a:prstGeom prst="rect">
            <a:avLst/>
          </a:prstGeom>
        </p:spPr>
      </p:pic>
      <p:pic>
        <p:nvPicPr>
          <p:cNvPr id="8" name="Picture 7">
            <a:extLst>
              <a:ext uri="{FF2B5EF4-FFF2-40B4-BE49-F238E27FC236}">
                <a16:creationId xmlns:a16="http://schemas.microsoft.com/office/drawing/2014/main" id="{F0ED39DB-592A-B942-B9C3-0E14E777B075}"/>
              </a:ext>
            </a:extLst>
          </p:cNvPr>
          <p:cNvPicPr>
            <a:picLocks noChangeAspect="1"/>
          </p:cNvPicPr>
          <p:nvPr/>
        </p:nvPicPr>
        <p:blipFill rotWithShape="1">
          <a:blip r:embed="rId6"/>
          <a:srcRect t="33032" r="3069" b="20397"/>
          <a:stretch/>
        </p:blipFill>
        <p:spPr>
          <a:xfrm>
            <a:off x="5169692" y="1128739"/>
            <a:ext cx="5000625" cy="2270030"/>
          </a:xfrm>
          <a:prstGeom prst="rect">
            <a:avLst/>
          </a:prstGeom>
        </p:spPr>
      </p:pic>
    </p:spTree>
    <p:extLst>
      <p:ext uri="{BB962C8B-B14F-4D97-AF65-F5344CB8AC3E}">
        <p14:creationId xmlns:p14="http://schemas.microsoft.com/office/powerpoint/2010/main" val="63263107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1091</TotalTime>
  <Words>4206</Words>
  <Application>Microsoft Office PowerPoint</Application>
  <PresentationFormat>Widescreen</PresentationFormat>
  <Paragraphs>382</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Corbel</vt:lpstr>
      <vt:lpstr>Nirmala UI</vt:lpstr>
      <vt:lpstr>Wingdings</vt:lpstr>
      <vt:lpstr>Wingdings 2</vt:lpstr>
      <vt:lpstr>Frame</vt:lpstr>
      <vt:lpstr>     चिरस्थायी बंधन    वृद्धों की देखभाल करके समाज  के कल्याण का पोषण करना </vt:lpstr>
      <vt:lpstr> बुढ़ापा - सार्वभौमिक सत्य</vt:lpstr>
      <vt:lpstr> बुढ़ापा - सार्वभौमिक सत्य</vt:lpstr>
      <vt:lpstr> बुढ़ापा - भारतीय परिदृश्य</vt:lpstr>
      <vt:lpstr>उम्रदराज़ आबादी - वृद्धि क्यों? </vt:lpstr>
      <vt:lpstr>बुजुर्ग दुखी क्यों हैं?</vt:lpstr>
      <vt:lpstr> वृद्धों की देखभाल - हमारी सामाजिक जिम्मेदारी</vt:lpstr>
      <vt:lpstr>    वृद्धों की देखभाल - हमारी सामाजिक जिम्मेदारी – एक जैसा दृष्टिकोण नहीं है </vt:lpstr>
      <vt:lpstr>परिवार में बुजुर्गों की देखभाल</vt:lpstr>
      <vt:lpstr>  वृद्धों की देखभाल - शैक्षणिक संस्थानों की भूमिका</vt:lpstr>
      <vt:lpstr>वृद्धों की देखभाल - शैक्षणिक संस्थानों की भूमिका</vt:lpstr>
      <vt:lpstr>वृद्धों की देखभाल - शैक्षणिक संस्थानों की भूमिका</vt:lpstr>
      <vt:lpstr>  वृद्धों की देखभाल - शैक्षणिक संस्थानों की भूमिका</vt:lpstr>
      <vt:lpstr>बुजुर्गों की देखभाल में गतिविधियों का महत्व</vt:lpstr>
      <vt:lpstr>बुजुर्गों की देखभाल में गतिविधियों का महत्व</vt:lpstr>
      <vt:lpstr>छात्र क्या कर सकते हैं</vt:lpstr>
      <vt:lpstr>छात्र क्या कर सकते हैं</vt:lpstr>
      <vt:lpstr>छात्र क्या कर सकते हैं</vt:lpstr>
      <vt:lpstr>छात्र क्या कर सकते हैं  गतिविधियाँ</vt:lpstr>
      <vt:lpstr>छात्र क्या कर सकते हैं  गतिविधियाँ</vt:lpstr>
      <vt:lpstr> छात्र क्या कर सकते हैं  गतिविधियाँ</vt:lpstr>
      <vt:lpstr>   छात्र क्या कर सकते हैं  गतिविधियाँ</vt:lpstr>
      <vt:lpstr>   छात्र क्या कर सकते हैं  गतिविधियाँ</vt:lpstr>
      <vt:lpstr>   छात्र क्या कर सकते हैं  गतिविधियाँ</vt:lpstr>
      <vt:lpstr>   छात्र क्या कर सकते हैं  महत्वपुर्ण दिवस मनाएँ   </vt:lpstr>
      <vt:lpstr>   छात्र क्या कर सकते हैं  गतिविधियाँ </vt:lpstr>
      <vt:lpstr>    बुजुर्गों के साथ व्यवहार करते समय उपयोग किए जाने वाले कौशल और तकनीकें  </vt:lpstr>
      <vt:lpstr>    मनोविज्ञान और उम्र बढ़ना    </vt:lpstr>
      <vt:lpstr>     बुढ़ापा और आध्यात्मिकता    </vt:lpstr>
      <vt:lpstr>     प्रशामक देखभाल     </vt:lpstr>
      <vt:lpstr>     उम्र बढ़ने पर अवसाद   </vt:lpstr>
      <vt:lpstr>     उम्र बढ़ने पर अवसाद     </vt:lpstr>
      <vt:lpstr>     बुजुर्गों में डिमेंशिया और अल्जाइमर     </vt:lpstr>
      <vt:lpstr>    बुजुर्गों में डिमेंशिया और अल्जाइमर    </vt:lpstr>
      <vt:lpstr>     निष्कर्ष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Ageless Bonds    Nurturing the Wellness of Society by Caring for the Aged</dc:title>
  <dc:creator>Anu Vemuri</dc:creator>
  <cp:lastModifiedBy>Anu Vemuri</cp:lastModifiedBy>
  <cp:revision>134</cp:revision>
  <dcterms:created xsi:type="dcterms:W3CDTF">2023-12-30T07:58:04Z</dcterms:created>
  <dcterms:modified xsi:type="dcterms:W3CDTF">2024-01-09T18:46:55Z</dcterms:modified>
</cp:coreProperties>
</file>